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19.svg" ContentType="image/svg+xml"/>
  <Override PartName="/ppt/media/image22.svg" ContentType="image/svg+xml"/>
  <Override PartName="/ppt/media/image24.svg" ContentType="image/svg+xml"/>
  <Override PartName="/ppt/media/image2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8"/>
  </p:handoutMasterIdLst>
  <p:sldIdLst>
    <p:sldId id="257" r:id="rId3"/>
    <p:sldId id="319" r:id="rId4"/>
    <p:sldId id="261" r:id="rId5"/>
    <p:sldId id="273" r:id="rId6"/>
    <p:sldId id="274" r:id="rId7"/>
    <p:sldId id="266" r:id="rId8"/>
    <p:sldId id="306" r:id="rId9"/>
    <p:sldId id="277" r:id="rId10"/>
    <p:sldId id="267" r:id="rId11"/>
    <p:sldId id="334" r:id="rId12"/>
    <p:sldId id="315" r:id="rId13"/>
    <p:sldId id="268" r:id="rId14"/>
    <p:sldId id="318" r:id="rId15"/>
    <p:sldId id="265" r:id="rId17"/>
  </p:sldIdLst>
  <p:sldSz cx="12192000" cy="6858000"/>
  <p:notesSz cx="6858000" cy="9144000"/>
  <p:embeddedFontLst>
    <p:embeddedFont>
      <p:font typeface="思源黑体 CN ExtraLight" panose="020B0200000000000000" charset="-122"/>
      <p:bold r:id="rId22"/>
    </p:embeddedFont>
    <p:embeddedFont>
      <p:font typeface="HarmonyOS Sans SC" panose="00000500000000000000" pitchFamily="2" charset="-122"/>
      <p:regular r:id="rId23"/>
    </p:embeddedFont>
    <p:embeddedFont>
      <p:font typeface="思源黑体 CN Light" panose="020B0300000000000000" charset="-122"/>
      <p:regular r:id="rId24"/>
    </p:embeddedFont>
    <p:embeddedFont>
      <p:font typeface="华文新魏" panose="02010800040101010101" charset="-122"/>
      <p:regular r:id="rId25"/>
    </p:embeddedFont>
    <p:embeddedFont>
      <p:font typeface="HarmonyOS Sans SC Black" panose="00000A00000000000000" charset="-122"/>
      <p:bold r:id="rId26"/>
    </p:embeddedFont>
    <p:embeddedFont>
      <p:font typeface="Algerian" panose="04020705040A02060702" charset="0"/>
      <p:regular r:id="rId27"/>
    </p:embeddedFont>
    <p:embeddedFont>
      <p:font typeface="黑体" panose="02010609060101010101" charset="-122"/>
      <p:regular r:id="rId28"/>
    </p:embeddedFont>
    <p:embeddedFont>
      <p:font typeface="微软雅黑" panose="020B0503020204020204" charset="-122"/>
      <p:regular r:id="rId29"/>
    </p:embeddedFont>
    <p:embeddedFont>
      <p:font typeface="标准粗黑" panose="02000503000000000000" charset="-122"/>
      <p:regular r:id="rId30"/>
    </p:embeddedFont>
    <p:embeddedFont>
      <p:font typeface="Microsoft JhengHei" panose="020B0604030504040204" charset="-120"/>
      <p:regular r:id="rId31"/>
    </p:embeddedFont>
    <p:embeddedFont>
      <p:font typeface="Cambria" panose="02040503050406030204" charset="0"/>
      <p:regular r:id="rId32"/>
      <p:bold r:id="rId33"/>
      <p:italic r:id="rId34"/>
      <p:boldItalic r:id="rId35"/>
    </p:embeddedFont>
    <p:embeddedFont>
      <p:font typeface="华文中宋" panose="02010600040101010101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E9544D"/>
    <a:srgbClr val="16ABB2"/>
    <a:srgbClr val="E92E25"/>
    <a:srgbClr val="ED5851"/>
    <a:srgbClr val="FFC000"/>
    <a:srgbClr val="B5B5B5"/>
    <a:srgbClr val="F5F7F9"/>
    <a:srgbClr val="B5CED9"/>
    <a:srgbClr val="EB56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gs" Target="tags/tag172.xml"/><Relationship Id="rId36" Type="http://schemas.openxmlformats.org/officeDocument/2006/relationships/font" Target="fonts/font15.fntdata"/><Relationship Id="rId35" Type="http://schemas.openxmlformats.org/officeDocument/2006/relationships/font" Target="fonts/font14.fntdata"/><Relationship Id="rId34" Type="http://schemas.openxmlformats.org/officeDocument/2006/relationships/font" Target="fonts/font13.fntdata"/><Relationship Id="rId33" Type="http://schemas.openxmlformats.org/officeDocument/2006/relationships/font" Target="fonts/font12.fntdata"/><Relationship Id="rId32" Type="http://schemas.openxmlformats.org/officeDocument/2006/relationships/font" Target="fonts/font11.fntdata"/><Relationship Id="rId31" Type="http://schemas.openxmlformats.org/officeDocument/2006/relationships/font" Target="fonts/font10.fntdata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ExtraLight" panose="020B0200000000000000" charset="-122"/>
                <a:ea typeface="思源黑体 CN ExtraLight" panose="020B0200000000000000" charset="-122"/>
              </a:rPr>
            </a:fld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ExtraLight" panose="020B0200000000000000" charset="-122"/>
                <a:ea typeface="思源黑体 CN ExtraLight" panose="020B0200000000000000" charset="-122"/>
              </a:rPr>
            </a:fld>
            <a:endParaRPr lang="zh-CN" altLang="en-US"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jpeg>
</file>

<file path=ppt/media/image27.sv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ExtraLight" panose="020B0200000000000000" charset="-122"/>
        <a:ea typeface="思源黑体 CN ExtraLight" panose="020B02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ExtraLight" panose="020B0200000000000000" charset="-122"/>
          <a:ea typeface="思源黑体 CN ExtraLight" panose="020B02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.png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02.xml"/><Relationship Id="rId8" Type="http://schemas.openxmlformats.org/officeDocument/2006/relationships/tags" Target="../tags/tag101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1" Type="http://schemas.openxmlformats.org/officeDocument/2006/relationships/slideLayout" Target="../slideLayouts/slideLayout1.xml"/><Relationship Id="rId40" Type="http://schemas.openxmlformats.org/officeDocument/2006/relationships/tags" Target="../tags/tag124.xml"/><Relationship Id="rId4" Type="http://schemas.openxmlformats.org/officeDocument/2006/relationships/tags" Target="../tags/tag97.xml"/><Relationship Id="rId39" Type="http://schemas.openxmlformats.org/officeDocument/2006/relationships/image" Target="../media/image24.svg"/><Relationship Id="rId38" Type="http://schemas.openxmlformats.org/officeDocument/2006/relationships/image" Target="../media/image23.png"/><Relationship Id="rId37" Type="http://schemas.openxmlformats.org/officeDocument/2006/relationships/tags" Target="../tags/tag123.xml"/><Relationship Id="rId36" Type="http://schemas.openxmlformats.org/officeDocument/2006/relationships/tags" Target="../tags/tag122.xml"/><Relationship Id="rId35" Type="http://schemas.openxmlformats.org/officeDocument/2006/relationships/tags" Target="../tags/tag121.xml"/><Relationship Id="rId34" Type="http://schemas.openxmlformats.org/officeDocument/2006/relationships/tags" Target="../tags/tag120.xml"/><Relationship Id="rId33" Type="http://schemas.openxmlformats.org/officeDocument/2006/relationships/tags" Target="../tags/tag119.xml"/><Relationship Id="rId32" Type="http://schemas.openxmlformats.org/officeDocument/2006/relationships/tags" Target="../tags/tag118.xml"/><Relationship Id="rId31" Type="http://schemas.openxmlformats.org/officeDocument/2006/relationships/tags" Target="../tags/tag117.xml"/><Relationship Id="rId30" Type="http://schemas.openxmlformats.org/officeDocument/2006/relationships/tags" Target="../tags/tag116.xml"/><Relationship Id="rId3" Type="http://schemas.openxmlformats.org/officeDocument/2006/relationships/tags" Target="../tags/tag96.xml"/><Relationship Id="rId29" Type="http://schemas.openxmlformats.org/officeDocument/2006/relationships/tags" Target="../tags/tag115.xml"/><Relationship Id="rId28" Type="http://schemas.openxmlformats.org/officeDocument/2006/relationships/image" Target="../media/image22.svg"/><Relationship Id="rId27" Type="http://schemas.openxmlformats.org/officeDocument/2006/relationships/image" Target="../media/image21.png"/><Relationship Id="rId26" Type="http://schemas.openxmlformats.org/officeDocument/2006/relationships/tags" Target="../tags/tag114.xml"/><Relationship Id="rId25" Type="http://schemas.openxmlformats.org/officeDocument/2006/relationships/tags" Target="../tags/tag113.xml"/><Relationship Id="rId24" Type="http://schemas.openxmlformats.org/officeDocument/2006/relationships/tags" Target="../tags/tag112.xml"/><Relationship Id="rId23" Type="http://schemas.openxmlformats.org/officeDocument/2006/relationships/tags" Target="../tags/tag111.xml"/><Relationship Id="rId22" Type="http://schemas.openxmlformats.org/officeDocument/2006/relationships/tags" Target="../tags/tag110.xml"/><Relationship Id="rId21" Type="http://schemas.openxmlformats.org/officeDocument/2006/relationships/image" Target="../media/image20.png"/><Relationship Id="rId20" Type="http://schemas.openxmlformats.org/officeDocument/2006/relationships/tags" Target="../tags/tag109.xml"/><Relationship Id="rId2" Type="http://schemas.openxmlformats.org/officeDocument/2006/relationships/tags" Target="../tags/tag95.xml"/><Relationship Id="rId19" Type="http://schemas.openxmlformats.org/officeDocument/2006/relationships/image" Target="../media/image19.svg"/><Relationship Id="rId18" Type="http://schemas.openxmlformats.org/officeDocument/2006/relationships/image" Target="../media/image18.png"/><Relationship Id="rId17" Type="http://schemas.openxmlformats.org/officeDocument/2006/relationships/tags" Target="../tags/tag108.xml"/><Relationship Id="rId16" Type="http://schemas.openxmlformats.org/officeDocument/2006/relationships/image" Target="../media/image17.svg"/><Relationship Id="rId15" Type="http://schemas.openxmlformats.org/officeDocument/2006/relationships/image" Target="../media/image16.png"/><Relationship Id="rId14" Type="http://schemas.openxmlformats.org/officeDocument/2006/relationships/tags" Target="../tags/tag107.xml"/><Relationship Id="rId13" Type="http://schemas.openxmlformats.org/officeDocument/2006/relationships/tags" Target="../tags/tag106.xml"/><Relationship Id="rId12" Type="http://schemas.openxmlformats.org/officeDocument/2006/relationships/tags" Target="../tags/tag105.xml"/><Relationship Id="rId11" Type="http://schemas.openxmlformats.org/officeDocument/2006/relationships/tags" Target="../tags/tag104.xml"/><Relationship Id="rId10" Type="http://schemas.openxmlformats.org/officeDocument/2006/relationships/tags" Target="../tags/tag103.xml"/><Relationship Id="rId1" Type="http://schemas.openxmlformats.org/officeDocument/2006/relationships/tags" Target="../tags/tag94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image" Target="../media/image25.png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139.xml"/><Relationship Id="rId2" Type="http://schemas.openxmlformats.org/officeDocument/2006/relationships/tags" Target="../tags/tag126.xml"/><Relationship Id="rId19" Type="http://schemas.openxmlformats.org/officeDocument/2006/relationships/image" Target="../media/image11.svg"/><Relationship Id="rId18" Type="http://schemas.openxmlformats.org/officeDocument/2006/relationships/image" Target="../media/image10.png"/><Relationship Id="rId17" Type="http://schemas.openxmlformats.org/officeDocument/2006/relationships/tags" Target="../tags/tag138.xml"/><Relationship Id="rId16" Type="http://schemas.openxmlformats.org/officeDocument/2006/relationships/image" Target="../media/image13.svg"/><Relationship Id="rId15" Type="http://schemas.openxmlformats.org/officeDocument/2006/relationships/image" Target="../media/image12.png"/><Relationship Id="rId14" Type="http://schemas.openxmlformats.org/officeDocument/2006/relationships/tags" Target="../tags/tag137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tags" Target="../tags/tag125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tags" Target="../tags/tag14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jpeg"/><Relationship Id="rId8" Type="http://schemas.openxmlformats.org/officeDocument/2006/relationships/tags" Target="../tags/tag152.xml"/><Relationship Id="rId7" Type="http://schemas.openxmlformats.org/officeDocument/2006/relationships/tags" Target="../tags/tag151.xml"/><Relationship Id="rId6" Type="http://schemas.openxmlformats.org/officeDocument/2006/relationships/tags" Target="../tags/tag150.xml"/><Relationship Id="rId5" Type="http://schemas.openxmlformats.org/officeDocument/2006/relationships/tags" Target="../tags/tag149.xml"/><Relationship Id="rId4" Type="http://schemas.openxmlformats.org/officeDocument/2006/relationships/tags" Target="../tags/tag148.xml"/><Relationship Id="rId31" Type="http://schemas.openxmlformats.org/officeDocument/2006/relationships/notesSlide" Target="../notesSlides/notesSlide1.xml"/><Relationship Id="rId30" Type="http://schemas.openxmlformats.org/officeDocument/2006/relationships/slideLayout" Target="../slideLayouts/slideLayout1.xml"/><Relationship Id="rId3" Type="http://schemas.openxmlformats.org/officeDocument/2006/relationships/tags" Target="../tags/tag147.xml"/><Relationship Id="rId29" Type="http://schemas.openxmlformats.org/officeDocument/2006/relationships/image" Target="../media/image15.svg"/><Relationship Id="rId28" Type="http://schemas.openxmlformats.org/officeDocument/2006/relationships/image" Target="../media/image14.png"/><Relationship Id="rId27" Type="http://schemas.openxmlformats.org/officeDocument/2006/relationships/tags" Target="../tags/tag164.xml"/><Relationship Id="rId26" Type="http://schemas.openxmlformats.org/officeDocument/2006/relationships/image" Target="../media/image27.svg"/><Relationship Id="rId25" Type="http://schemas.openxmlformats.org/officeDocument/2006/relationships/image" Target="../media/image8.png"/><Relationship Id="rId24" Type="http://schemas.openxmlformats.org/officeDocument/2006/relationships/tags" Target="../tags/tag163.xml"/><Relationship Id="rId23" Type="http://schemas.openxmlformats.org/officeDocument/2006/relationships/image" Target="../media/image11.svg"/><Relationship Id="rId22" Type="http://schemas.openxmlformats.org/officeDocument/2006/relationships/image" Target="../media/image10.png"/><Relationship Id="rId21" Type="http://schemas.openxmlformats.org/officeDocument/2006/relationships/tags" Target="../tags/tag162.xml"/><Relationship Id="rId20" Type="http://schemas.openxmlformats.org/officeDocument/2006/relationships/image" Target="../media/image13.svg"/><Relationship Id="rId2" Type="http://schemas.openxmlformats.org/officeDocument/2006/relationships/tags" Target="../tags/tag146.xml"/><Relationship Id="rId19" Type="http://schemas.openxmlformats.org/officeDocument/2006/relationships/image" Target="../media/image12.png"/><Relationship Id="rId18" Type="http://schemas.openxmlformats.org/officeDocument/2006/relationships/tags" Target="../tags/tag161.xml"/><Relationship Id="rId17" Type="http://schemas.openxmlformats.org/officeDocument/2006/relationships/tags" Target="../tags/tag160.xml"/><Relationship Id="rId16" Type="http://schemas.openxmlformats.org/officeDocument/2006/relationships/tags" Target="../tags/tag159.xml"/><Relationship Id="rId15" Type="http://schemas.openxmlformats.org/officeDocument/2006/relationships/tags" Target="../tags/tag158.xml"/><Relationship Id="rId14" Type="http://schemas.openxmlformats.org/officeDocument/2006/relationships/tags" Target="../tags/tag157.xml"/><Relationship Id="rId13" Type="http://schemas.openxmlformats.org/officeDocument/2006/relationships/tags" Target="../tags/tag156.xml"/><Relationship Id="rId12" Type="http://schemas.openxmlformats.org/officeDocument/2006/relationships/tags" Target="../tags/tag155.xml"/><Relationship Id="rId11" Type="http://schemas.openxmlformats.org/officeDocument/2006/relationships/tags" Target="../tags/tag154.xml"/><Relationship Id="rId10" Type="http://schemas.openxmlformats.org/officeDocument/2006/relationships/tags" Target="../tags/tag153.xml"/><Relationship Id="rId1" Type="http://schemas.openxmlformats.org/officeDocument/2006/relationships/tags" Target="../tags/tag145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.png"/><Relationship Id="rId7" Type="http://schemas.openxmlformats.org/officeDocument/2006/relationships/tags" Target="../tags/tag171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" Type="http://schemas.openxmlformats.org/officeDocument/2006/relationships/tags" Target="../tags/tag16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9" Type="http://schemas.openxmlformats.org/officeDocument/2006/relationships/slideLayout" Target="../slideLayouts/slideLayout1.xml"/><Relationship Id="rId28" Type="http://schemas.openxmlformats.org/officeDocument/2006/relationships/tags" Target="../tags/tag35.xml"/><Relationship Id="rId27" Type="http://schemas.openxmlformats.org/officeDocument/2006/relationships/tags" Target="../tags/tag34.xml"/><Relationship Id="rId26" Type="http://schemas.openxmlformats.org/officeDocument/2006/relationships/image" Target="../media/image1.png"/><Relationship Id="rId25" Type="http://schemas.openxmlformats.org/officeDocument/2006/relationships/tags" Target="../tags/tag33.xml"/><Relationship Id="rId24" Type="http://schemas.openxmlformats.org/officeDocument/2006/relationships/tags" Target="../tags/tag32.xml"/><Relationship Id="rId23" Type="http://schemas.openxmlformats.org/officeDocument/2006/relationships/tags" Target="../tags/tag31.xml"/><Relationship Id="rId22" Type="http://schemas.openxmlformats.org/officeDocument/2006/relationships/tags" Target="../tags/tag30.xml"/><Relationship Id="rId21" Type="http://schemas.openxmlformats.org/officeDocument/2006/relationships/tags" Target="../tags/tag29.xml"/><Relationship Id="rId20" Type="http://schemas.openxmlformats.org/officeDocument/2006/relationships/tags" Target="../tags/tag28.xml"/><Relationship Id="rId2" Type="http://schemas.openxmlformats.org/officeDocument/2006/relationships/tags" Target="../tags/tag10.xml"/><Relationship Id="rId19" Type="http://schemas.openxmlformats.org/officeDocument/2006/relationships/tags" Target="../tags/tag27.xml"/><Relationship Id="rId18" Type="http://schemas.openxmlformats.org/officeDocument/2006/relationships/tags" Target="../tags/tag26.xml"/><Relationship Id="rId17" Type="http://schemas.openxmlformats.org/officeDocument/2006/relationships/tags" Target="../tags/tag25.xml"/><Relationship Id="rId16" Type="http://schemas.openxmlformats.org/officeDocument/2006/relationships/tags" Target="../tags/tag24.xml"/><Relationship Id="rId15" Type="http://schemas.openxmlformats.org/officeDocument/2006/relationships/tags" Target="../tags/tag23.xml"/><Relationship Id="rId14" Type="http://schemas.openxmlformats.org/officeDocument/2006/relationships/tags" Target="../tags/tag22.xml"/><Relationship Id="rId13" Type="http://schemas.openxmlformats.org/officeDocument/2006/relationships/tags" Target="../tags/tag21.xml"/><Relationship Id="rId12" Type="http://schemas.openxmlformats.org/officeDocument/2006/relationships/tags" Target="../tags/tag20.xml"/><Relationship Id="rId11" Type="http://schemas.openxmlformats.org/officeDocument/2006/relationships/tags" Target="../tags/tag19.xml"/><Relationship Id="rId10" Type="http://schemas.openxmlformats.org/officeDocument/2006/relationships/tags" Target="../tags/tag18.xml"/><Relationship Id="rId1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2.png"/><Relationship Id="rId1" Type="http://schemas.openxmlformats.org/officeDocument/2006/relationships/tags" Target="../tags/tag4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image" Target="../media/image3.png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60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tags" Target="../tags/tag50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4.png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7.jpeg"/><Relationship Id="rId12" Type="http://schemas.openxmlformats.org/officeDocument/2006/relationships/tags" Target="../tags/tag74.xml"/><Relationship Id="rId11" Type="http://schemas.openxmlformats.org/officeDocument/2006/relationships/image" Target="../media/image6.jpeg"/><Relationship Id="rId10" Type="http://schemas.openxmlformats.org/officeDocument/2006/relationships/tags" Target="../tags/tag73.xml"/><Relationship Id="rId1" Type="http://schemas.openxmlformats.org/officeDocument/2006/relationships/tags" Target="../tags/tag6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svg"/><Relationship Id="rId7" Type="http://schemas.openxmlformats.org/officeDocument/2006/relationships/image" Target="../media/image12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Relationship Id="rId3" Type="http://schemas.openxmlformats.org/officeDocument/2006/relationships/image" Target="../media/image8.png"/><Relationship Id="rId23" Type="http://schemas.openxmlformats.org/officeDocument/2006/relationships/slideLayout" Target="../slideLayouts/slideLayout1.xml"/><Relationship Id="rId22" Type="http://schemas.openxmlformats.org/officeDocument/2006/relationships/tags" Target="../tags/tag88.xml"/><Relationship Id="rId21" Type="http://schemas.openxmlformats.org/officeDocument/2006/relationships/tags" Target="../tags/tag87.xml"/><Relationship Id="rId20" Type="http://schemas.openxmlformats.org/officeDocument/2006/relationships/tags" Target="../tags/tag86.xml"/><Relationship Id="rId2" Type="http://schemas.openxmlformats.org/officeDocument/2006/relationships/tags" Target="../tags/tag76.xml"/><Relationship Id="rId19" Type="http://schemas.openxmlformats.org/officeDocument/2006/relationships/tags" Target="../tags/tag85.xml"/><Relationship Id="rId18" Type="http://schemas.openxmlformats.org/officeDocument/2006/relationships/tags" Target="../tags/tag84.xml"/><Relationship Id="rId17" Type="http://schemas.openxmlformats.org/officeDocument/2006/relationships/tags" Target="../tags/tag83.xml"/><Relationship Id="rId16" Type="http://schemas.openxmlformats.org/officeDocument/2006/relationships/tags" Target="../tags/tag82.xml"/><Relationship Id="rId15" Type="http://schemas.openxmlformats.org/officeDocument/2006/relationships/tags" Target="../tags/tag81.xml"/><Relationship Id="rId14" Type="http://schemas.openxmlformats.org/officeDocument/2006/relationships/tags" Target="../tags/tag80.xml"/><Relationship Id="rId13" Type="http://schemas.openxmlformats.org/officeDocument/2006/relationships/tags" Target="../tags/tag79.xml"/><Relationship Id="rId12" Type="http://schemas.openxmlformats.org/officeDocument/2006/relationships/tags" Target="../tags/tag78.xml"/><Relationship Id="rId11" Type="http://schemas.openxmlformats.org/officeDocument/2006/relationships/tags" Target="../tags/tag77.xml"/><Relationship Id="rId10" Type="http://schemas.openxmlformats.org/officeDocument/2006/relationships/image" Target="../media/image15.svg"/><Relationship Id="rId1" Type="http://schemas.openxmlformats.org/officeDocument/2006/relationships/tags" Target="../tags/tag75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tags" Target="../tags/tag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69900" dist="444500" dir="2700000" sx="97000" sy="97000" algn="tl" rotWithShape="0">
              <a:schemeClr val="tx1">
                <a:lumMod val="95000"/>
                <a:lumOff val="5000"/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 3"/>
          <p:cNvSpPr/>
          <p:nvPr/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>
            <p:custDataLst>
              <p:tags r:id="rId1"/>
            </p:custDataLst>
          </p:nvPr>
        </p:nvSpPr>
        <p:spPr>
          <a:xfrm rot="2700000">
            <a:off x="10495611" y="1685076"/>
            <a:ext cx="3449929" cy="3449929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33" h="5433">
                <a:moveTo>
                  <a:pt x="0" y="0"/>
                </a:moveTo>
                <a:lnTo>
                  <a:pt x="5433" y="5433"/>
                </a:lnTo>
                <a:lnTo>
                  <a:pt x="1830" y="5433"/>
                </a:lnTo>
                <a:cubicBezTo>
                  <a:pt x="819" y="5433"/>
                  <a:pt x="0" y="4614"/>
                  <a:pt x="0" y="360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876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任意多边形 2"/>
          <p:cNvSpPr/>
          <p:nvPr>
            <p:custDataLst>
              <p:tags r:id="rId2"/>
            </p:custDataLst>
          </p:nvPr>
        </p:nvSpPr>
        <p:spPr>
          <a:xfrm rot="18900000" flipH="1">
            <a:off x="11324299" y="2558442"/>
            <a:ext cx="1792551" cy="1792552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3" h="2823">
                <a:moveTo>
                  <a:pt x="0" y="0"/>
                </a:moveTo>
                <a:lnTo>
                  <a:pt x="1462" y="0"/>
                </a:lnTo>
                <a:cubicBezTo>
                  <a:pt x="2214" y="0"/>
                  <a:pt x="2823" y="609"/>
                  <a:pt x="2823" y="1361"/>
                </a:cubicBezTo>
                <a:lnTo>
                  <a:pt x="2823" y="2823"/>
                </a:lnTo>
                <a:lnTo>
                  <a:pt x="0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>
            <p:custDataLst>
              <p:tags r:id="rId3"/>
            </p:custDataLst>
          </p:nvPr>
        </p:nvSpPr>
        <p:spPr>
          <a:xfrm>
            <a:off x="3106420" y="2699385"/>
            <a:ext cx="85236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lt"/>
              </a:rPr>
              <a:t>PR&amp;Commit</a:t>
            </a:r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lt"/>
              </a:rPr>
              <a:t>数据驾驶舱</a:t>
            </a:r>
            <a:endParaRPr lang="zh-CN" altLang="en-US" sz="5400" b="1" dirty="0">
              <a:solidFill>
                <a:schemeClr val="tx1">
                  <a:lumMod val="75000"/>
                  <a:lumOff val="2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lt"/>
            </a:endParaRPr>
          </a:p>
        </p:txBody>
      </p:sp>
      <p:sp>
        <p:nvSpPr>
          <p:cNvPr id="14" name="矩形 13"/>
          <p:cNvSpPr/>
          <p:nvPr>
            <p:custDataLst>
              <p:tags r:id="rId4"/>
            </p:custDataLst>
          </p:nvPr>
        </p:nvSpPr>
        <p:spPr>
          <a:xfrm>
            <a:off x="4843145" y="3825875"/>
            <a:ext cx="5175250" cy="5543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i="1" spc="200" dirty="0">
                <a:solidFill>
                  <a:schemeClr val="accent2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华文新魏" panose="02010800040101010101" charset="-122"/>
                <a:sym typeface="思源黑体 CN ExtraLight" panose="020B0200000000000000" charset="-122"/>
              </a:rPr>
              <a:t>代码</a:t>
            </a:r>
            <a:r>
              <a:rPr lang="en-US" altLang="zh-CN" sz="2400" b="1" i="1" spc="200" dirty="0">
                <a:solidFill>
                  <a:schemeClr val="accent2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华文新魏" panose="02010800040101010101" charset="-122"/>
                <a:sym typeface="思源黑体 CN ExtraLight" panose="020B0200000000000000" charset="-122"/>
              </a:rPr>
              <a:t>PR-Commit</a:t>
            </a:r>
            <a:r>
              <a:rPr lang="zh-CN" altLang="en-US" sz="2400" b="1" i="1" spc="200" dirty="0">
                <a:solidFill>
                  <a:schemeClr val="accent2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华文新魏" panose="02010800040101010101" charset="-122"/>
                <a:sym typeface="思源黑体 CN ExtraLight" panose="020B0200000000000000" charset="-122"/>
              </a:rPr>
              <a:t>协作洞察大屏</a:t>
            </a:r>
            <a:endParaRPr lang="zh-CN" altLang="en-US" sz="2400" b="1" i="1" spc="200" dirty="0">
              <a:solidFill>
                <a:schemeClr val="accent2">
                  <a:lumMod val="7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华文新魏" panose="02010800040101010101" charset="-122"/>
              <a:sym typeface="思源黑体 CN ExtraLight" panose="020B02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913630" y="4603750"/>
            <a:ext cx="6166360" cy="516255"/>
            <a:chOff x="8449" y="7606"/>
            <a:chExt cx="5413" cy="813"/>
          </a:xfrm>
        </p:grpSpPr>
        <p:grpSp>
          <p:nvGrpSpPr>
            <p:cNvPr id="30" name="组合 29"/>
            <p:cNvGrpSpPr/>
            <p:nvPr/>
          </p:nvGrpSpPr>
          <p:grpSpPr>
            <a:xfrm>
              <a:off x="8449" y="7606"/>
              <a:ext cx="5413" cy="813"/>
              <a:chOff x="8747072" y="5171746"/>
              <a:chExt cx="2008027" cy="297313"/>
            </a:xfrm>
            <a:solidFill>
              <a:srgbClr val="E92E25"/>
            </a:solidFill>
            <a:effectLst>
              <a:outerShdw blurRad="279400" dist="127000" dir="2700000" sx="97000" sy="97000" algn="tl" rotWithShape="0">
                <a:prstClr val="black">
                  <a:alpha val="23000"/>
                </a:prstClr>
              </a:outerShdw>
            </a:effectLst>
          </p:grpSpPr>
          <p:sp>
            <p:nvSpPr>
              <p:cNvPr id="33" name="矩形: 圆角 25"/>
              <p:cNvSpPr/>
              <p:nvPr>
                <p:custDataLst>
                  <p:tags r:id="rId5"/>
                </p:custDataLst>
              </p:nvPr>
            </p:nvSpPr>
            <p:spPr>
              <a:xfrm>
                <a:off x="8861589" y="5171746"/>
                <a:ext cx="1893510" cy="297313"/>
              </a:xfrm>
              <a:prstGeom prst="roundRect">
                <a:avLst>
                  <a:gd name="adj" fmla="val 50000"/>
                </a:avLst>
              </a:prstGeom>
              <a:solidFill>
                <a:srgbClr val="E92E25">
                  <a:alpha val="80000"/>
                </a:srgbClr>
              </a:solidFill>
              <a:ln w="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charset="-122"/>
                  <a:ea typeface="思源黑体 CN Light" panose="020B0300000000000000" charset="-122"/>
                  <a:cs typeface="思源黑体 CN Light" panose="020B0300000000000000" charset="-122"/>
                  <a:sym typeface="思源黑体 CN Light" panose="020B0300000000000000" charset="-122"/>
                </a:endParaRPr>
              </a:p>
            </p:txBody>
          </p:sp>
          <p:sp>
            <p:nvSpPr>
              <p:cNvPr id="38" name="文本框 37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8747072" y="5240131"/>
                <a:ext cx="1383700" cy="2223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grpFill/>
                  </a14:hiddenFill>
                </a:ext>
              </a:extLst>
            </p:spPr>
            <p:txBody>
              <a:bodyPr wrap="square" rtlCol="0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kumimoji="0" lang="zh-CN" altLang="en-US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成员：柯宇</a:t>
                </a:r>
                <a:r>
                  <a:rPr kumimoji="0" lang="en-US" altLang="zh-CN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 </a:t>
                </a:r>
                <a:r>
                  <a:rPr kumimoji="0" lang="zh-CN" altLang="en-US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王可楠</a:t>
                </a:r>
                <a:r>
                  <a:rPr kumimoji="0" lang="en-US" altLang="zh-CN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 </a:t>
                </a:r>
                <a:r>
                  <a:rPr kumimoji="0" lang="zh-CN" altLang="en-US" sz="1600" i="0" u="none" strike="noStrike" kern="1200" cap="none" spc="6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76200" dist="38100" dir="2700000" algn="tl" rotWithShape="0">
                        <a:prstClr val="black">
                          <a:alpha val="14000"/>
                        </a:prstClr>
                      </a:outerShdw>
                    </a:effectLst>
                    <a:uLnTx/>
                    <a:uFillTx/>
                    <a:latin typeface="HarmonyOS Sans SC" panose="00000500000000000000" pitchFamily="2" charset="-122"/>
                    <a:ea typeface="HarmonyOS Sans SC" panose="00000500000000000000" pitchFamily="2" charset="-122"/>
                    <a:cs typeface="HarmonyOS Sans SC Black" panose="00000A00000000000000" charset="-122"/>
                    <a:sym typeface="Arial" panose="020B0604020202020204" pitchFamily="34" charset="0"/>
                  </a:rPr>
                  <a:t>邵乐怡</a:t>
                </a:r>
                <a:endParaRPr kumimoji="0" lang="zh-CN" altLang="en-US" sz="1600" i="0" u="none" strike="noStrike" kern="1200" cap="none" spc="60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76200" dist="38100" dir="2700000" algn="tl" rotWithShape="0">
                      <a:prstClr val="black">
                        <a:alpha val="14000"/>
                      </a:prstClr>
                    </a:outerShdw>
                  </a:effectLst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HarmonyOS Sans SC Black" panose="00000A00000000000000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9" name="矩形: 圆角 25"/>
            <p:cNvSpPr/>
            <p:nvPr>
              <p:custDataLst>
                <p:tags r:id="rId7"/>
              </p:custDataLst>
            </p:nvPr>
          </p:nvSpPr>
          <p:spPr>
            <a:xfrm>
              <a:off x="11924" y="7671"/>
              <a:ext cx="1883" cy="65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ECNU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sp>
        <p:nvSpPr>
          <p:cNvPr id="18" name="任意多边形 17"/>
          <p:cNvSpPr/>
          <p:nvPr>
            <p:custDataLst>
              <p:tags r:id="rId8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9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4" grpId="0" animBg="1"/>
      <p:bldP spid="4" grpId="1" animBg="1"/>
      <p:bldP spid="6" grpId="0" bldLvl="0" animBg="1"/>
      <p:bldP spid="6" grpId="1" animBg="1"/>
      <p:bldP spid="3" grpId="0" bldLvl="0" animBg="1"/>
      <p:bldP spid="18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>
            <p:custDataLst>
              <p:tags r:id="rId1"/>
            </p:custDataLst>
          </p:nvPr>
        </p:nvSpPr>
        <p:spPr bwMode="auto">
          <a:xfrm>
            <a:off x="6898621" y="3358833"/>
            <a:ext cx="0" cy="1083"/>
          </a:xfrm>
          <a:custGeom>
            <a:avLst/>
            <a:gdLst>
              <a:gd name="T0" fmla="*/ 0 h 1"/>
              <a:gd name="T1" fmla="*/ 0 h 1"/>
              <a:gd name="T2" fmla="*/ 1 h 1"/>
              <a:gd name="T3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" name="Freeform 8"/>
          <p:cNvSpPr/>
          <p:nvPr>
            <p:custDataLst>
              <p:tags r:id="rId2"/>
            </p:custDataLst>
          </p:nvPr>
        </p:nvSpPr>
        <p:spPr bwMode="auto">
          <a:xfrm>
            <a:off x="5416569" y="3231833"/>
            <a:ext cx="1083" cy="1083"/>
          </a:xfrm>
          <a:custGeom>
            <a:avLst/>
            <a:gdLst>
              <a:gd name="T0" fmla="*/ 1 w 1"/>
              <a:gd name="T1" fmla="*/ 0 h 1"/>
              <a:gd name="T2" fmla="*/ 0 w 1"/>
              <a:gd name="T3" fmla="*/ 0 h 1"/>
              <a:gd name="T4" fmla="*/ 1 w 1"/>
              <a:gd name="T5" fmla="*/ 1 h 1"/>
              <a:gd name="T6" fmla="*/ 1 w 1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1">
                <a:moveTo>
                  <a:pt x="1" y="0"/>
                </a:moveTo>
                <a:lnTo>
                  <a:pt x="0" y="0"/>
                </a:lnTo>
                <a:lnTo>
                  <a:pt x="1" y="1"/>
                </a:lnTo>
                <a:lnTo>
                  <a:pt x="1" y="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0" name="Rectangle 10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417651" y="323291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Rectangle 1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771621" y="37296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0" name="Rectangle 20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416569" y="37296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5" name="Freeform 25"/>
          <p:cNvSpPr/>
          <p:nvPr>
            <p:custDataLst>
              <p:tags r:id="rId6"/>
            </p:custDataLst>
          </p:nvPr>
        </p:nvSpPr>
        <p:spPr bwMode="auto">
          <a:xfrm>
            <a:off x="6876591" y="3050028"/>
            <a:ext cx="861412" cy="861412"/>
          </a:xfrm>
          <a:custGeom>
            <a:avLst/>
            <a:gdLst>
              <a:gd name="T0" fmla="*/ 632 w 796"/>
              <a:gd name="T1" fmla="*/ 563 h 796"/>
              <a:gd name="T2" fmla="*/ 796 w 796"/>
              <a:gd name="T3" fmla="*/ 398 h 796"/>
              <a:gd name="T4" fmla="*/ 632 w 796"/>
              <a:gd name="T5" fmla="*/ 234 h 796"/>
              <a:gd name="T6" fmla="*/ 632 w 796"/>
              <a:gd name="T7" fmla="*/ 0 h 796"/>
              <a:gd name="T8" fmla="*/ 399 w 796"/>
              <a:gd name="T9" fmla="*/ 0 h 796"/>
              <a:gd name="T10" fmla="*/ 0 w 796"/>
              <a:gd name="T11" fmla="*/ 398 h 796"/>
              <a:gd name="T12" fmla="*/ 399 w 796"/>
              <a:gd name="T13" fmla="*/ 796 h 796"/>
              <a:gd name="T14" fmla="*/ 632 w 796"/>
              <a:gd name="T15" fmla="*/ 796 h 796"/>
              <a:gd name="T16" fmla="*/ 632 w 796"/>
              <a:gd name="T17" fmla="*/ 56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7" h="1357">
                <a:moveTo>
                  <a:pt x="1266" y="588"/>
                </a:moveTo>
                <a:lnTo>
                  <a:pt x="1357" y="678"/>
                </a:lnTo>
                <a:lnTo>
                  <a:pt x="1266" y="769"/>
                </a:lnTo>
                <a:lnTo>
                  <a:pt x="1176" y="679"/>
                </a:lnTo>
                <a:lnTo>
                  <a:pt x="1266" y="588"/>
                </a:lnTo>
                <a:close/>
                <a:moveTo>
                  <a:pt x="680" y="0"/>
                </a:moveTo>
                <a:lnTo>
                  <a:pt x="1077" y="0"/>
                </a:lnTo>
                <a:lnTo>
                  <a:pt x="1077" y="40"/>
                </a:lnTo>
                <a:lnTo>
                  <a:pt x="439" y="679"/>
                </a:lnTo>
                <a:lnTo>
                  <a:pt x="1077" y="1317"/>
                </a:lnTo>
                <a:lnTo>
                  <a:pt x="1077" y="1357"/>
                </a:lnTo>
                <a:lnTo>
                  <a:pt x="680" y="1357"/>
                </a:lnTo>
                <a:lnTo>
                  <a:pt x="0" y="678"/>
                </a:lnTo>
                <a:lnTo>
                  <a:pt x="680" y="0"/>
                </a:lnTo>
                <a:close/>
              </a:path>
            </a:pathLst>
          </a:custGeom>
          <a:solidFill>
            <a:srgbClr val="8F8B8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6" name="Freeform 26"/>
          <p:cNvSpPr/>
          <p:nvPr>
            <p:custDataLst>
              <p:tags r:id="rId7"/>
            </p:custDataLst>
          </p:nvPr>
        </p:nvSpPr>
        <p:spPr bwMode="auto">
          <a:xfrm>
            <a:off x="6985891" y="2864975"/>
            <a:ext cx="1770441" cy="1231517"/>
          </a:xfrm>
          <a:custGeom>
            <a:avLst/>
            <a:gdLst>
              <a:gd name="T0" fmla="*/ 1649 w 1649"/>
              <a:gd name="T1" fmla="*/ 970 h 1147"/>
              <a:gd name="T2" fmla="*/ 1649 w 1649"/>
              <a:gd name="T3" fmla="*/ 178 h 1147"/>
              <a:gd name="T4" fmla="*/ 1472 w 1649"/>
              <a:gd name="T5" fmla="*/ 0 h 1147"/>
              <a:gd name="T6" fmla="*/ 573 w 1649"/>
              <a:gd name="T7" fmla="*/ 0 h 1147"/>
              <a:gd name="T8" fmla="*/ 0 w 1649"/>
              <a:gd name="T9" fmla="*/ 574 h 1147"/>
              <a:gd name="T10" fmla="*/ 573 w 1649"/>
              <a:gd name="T11" fmla="*/ 1147 h 1147"/>
              <a:gd name="T12" fmla="*/ 1472 w 1649"/>
              <a:gd name="T13" fmla="*/ 1147 h 1147"/>
              <a:gd name="T14" fmla="*/ 1649 w 1649"/>
              <a:gd name="T15" fmla="*/ 970 h 1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9" h="1147">
                <a:moveTo>
                  <a:pt x="1649" y="970"/>
                </a:moveTo>
                <a:cubicBezTo>
                  <a:pt x="1649" y="178"/>
                  <a:pt x="1649" y="178"/>
                  <a:pt x="1649" y="178"/>
                </a:cubicBezTo>
                <a:cubicBezTo>
                  <a:pt x="1649" y="80"/>
                  <a:pt x="1570" y="0"/>
                  <a:pt x="1472" y="0"/>
                </a:cubicBezTo>
                <a:cubicBezTo>
                  <a:pt x="573" y="0"/>
                  <a:pt x="573" y="0"/>
                  <a:pt x="573" y="0"/>
                </a:cubicBezTo>
                <a:cubicBezTo>
                  <a:pt x="0" y="574"/>
                  <a:pt x="0" y="574"/>
                  <a:pt x="0" y="574"/>
                </a:cubicBezTo>
                <a:cubicBezTo>
                  <a:pt x="573" y="1147"/>
                  <a:pt x="573" y="1147"/>
                  <a:pt x="573" y="1147"/>
                </a:cubicBezTo>
                <a:cubicBezTo>
                  <a:pt x="1472" y="1147"/>
                  <a:pt x="1472" y="1147"/>
                  <a:pt x="1472" y="1147"/>
                </a:cubicBezTo>
                <a:cubicBezTo>
                  <a:pt x="1570" y="1147"/>
                  <a:pt x="1649" y="1068"/>
                  <a:pt x="1649" y="97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9" name="Freeform 29"/>
          <p:cNvSpPr/>
          <p:nvPr>
            <p:custDataLst>
              <p:tags r:id="rId8"/>
            </p:custDataLst>
          </p:nvPr>
        </p:nvSpPr>
        <p:spPr bwMode="auto">
          <a:xfrm>
            <a:off x="4449104" y="3050028"/>
            <a:ext cx="862495" cy="861412"/>
          </a:xfrm>
          <a:custGeom>
            <a:avLst/>
            <a:gdLst>
              <a:gd name="T0" fmla="*/ 165 w 797"/>
              <a:gd name="T1" fmla="*/ 234 h 796"/>
              <a:gd name="T2" fmla="*/ 0 w 797"/>
              <a:gd name="T3" fmla="*/ 398 h 796"/>
              <a:gd name="T4" fmla="*/ 165 w 797"/>
              <a:gd name="T5" fmla="*/ 562 h 796"/>
              <a:gd name="T6" fmla="*/ 165 w 797"/>
              <a:gd name="T7" fmla="*/ 796 h 796"/>
              <a:gd name="T8" fmla="*/ 399 w 797"/>
              <a:gd name="T9" fmla="*/ 796 h 796"/>
              <a:gd name="T10" fmla="*/ 797 w 797"/>
              <a:gd name="T11" fmla="*/ 398 h 796"/>
              <a:gd name="T12" fmla="*/ 399 w 797"/>
              <a:gd name="T13" fmla="*/ 0 h 796"/>
              <a:gd name="T14" fmla="*/ 165 w 797"/>
              <a:gd name="T15" fmla="*/ 0 h 796"/>
              <a:gd name="T16" fmla="*/ 165 w 797"/>
              <a:gd name="T17" fmla="*/ 234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8" h="1357">
                <a:moveTo>
                  <a:pt x="78" y="601"/>
                </a:moveTo>
                <a:lnTo>
                  <a:pt x="156" y="679"/>
                </a:lnTo>
                <a:lnTo>
                  <a:pt x="78" y="756"/>
                </a:lnTo>
                <a:lnTo>
                  <a:pt x="0" y="678"/>
                </a:lnTo>
                <a:lnTo>
                  <a:pt x="78" y="601"/>
                </a:lnTo>
                <a:close/>
                <a:moveTo>
                  <a:pt x="281" y="0"/>
                </a:moveTo>
                <a:lnTo>
                  <a:pt x="680" y="0"/>
                </a:lnTo>
                <a:lnTo>
                  <a:pt x="1358" y="678"/>
                </a:lnTo>
                <a:lnTo>
                  <a:pt x="680" y="1357"/>
                </a:lnTo>
                <a:lnTo>
                  <a:pt x="281" y="1357"/>
                </a:lnTo>
                <a:lnTo>
                  <a:pt x="281" y="1290"/>
                </a:lnTo>
                <a:lnTo>
                  <a:pt x="893" y="679"/>
                </a:lnTo>
                <a:lnTo>
                  <a:pt x="281" y="67"/>
                </a:lnTo>
                <a:lnTo>
                  <a:pt x="281" y="0"/>
                </a:lnTo>
                <a:close/>
              </a:path>
            </a:pathLst>
          </a:custGeom>
          <a:solidFill>
            <a:srgbClr val="FBA1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0" name="Freeform 30"/>
          <p:cNvSpPr/>
          <p:nvPr>
            <p:custDataLst>
              <p:tags r:id="rId9"/>
            </p:custDataLst>
          </p:nvPr>
        </p:nvSpPr>
        <p:spPr bwMode="auto">
          <a:xfrm>
            <a:off x="3431858" y="2864975"/>
            <a:ext cx="1771523" cy="1231517"/>
          </a:xfrm>
          <a:custGeom>
            <a:avLst/>
            <a:gdLst>
              <a:gd name="T0" fmla="*/ 0 w 1650"/>
              <a:gd name="T1" fmla="*/ 177 h 1147"/>
              <a:gd name="T2" fmla="*/ 0 w 1650"/>
              <a:gd name="T3" fmla="*/ 970 h 1147"/>
              <a:gd name="T4" fmla="*/ 177 w 1650"/>
              <a:gd name="T5" fmla="*/ 1147 h 1147"/>
              <a:gd name="T6" fmla="*/ 1076 w 1650"/>
              <a:gd name="T7" fmla="*/ 1147 h 1147"/>
              <a:gd name="T8" fmla="*/ 1650 w 1650"/>
              <a:gd name="T9" fmla="*/ 574 h 1147"/>
              <a:gd name="T10" fmla="*/ 1076 w 1650"/>
              <a:gd name="T11" fmla="*/ 0 h 1147"/>
              <a:gd name="T12" fmla="*/ 177 w 1650"/>
              <a:gd name="T13" fmla="*/ 0 h 1147"/>
              <a:gd name="T14" fmla="*/ 0 w 1650"/>
              <a:gd name="T15" fmla="*/ 177 h 1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50" h="1147">
                <a:moveTo>
                  <a:pt x="0" y="177"/>
                </a:moveTo>
                <a:cubicBezTo>
                  <a:pt x="0" y="970"/>
                  <a:pt x="0" y="970"/>
                  <a:pt x="0" y="970"/>
                </a:cubicBezTo>
                <a:cubicBezTo>
                  <a:pt x="0" y="1068"/>
                  <a:pt x="79" y="1147"/>
                  <a:pt x="177" y="1147"/>
                </a:cubicBezTo>
                <a:cubicBezTo>
                  <a:pt x="1076" y="1147"/>
                  <a:pt x="1076" y="1147"/>
                  <a:pt x="1076" y="1147"/>
                </a:cubicBezTo>
                <a:cubicBezTo>
                  <a:pt x="1650" y="574"/>
                  <a:pt x="1650" y="574"/>
                  <a:pt x="1650" y="574"/>
                </a:cubicBezTo>
                <a:cubicBezTo>
                  <a:pt x="1076" y="0"/>
                  <a:pt x="1076" y="0"/>
                  <a:pt x="1076" y="0"/>
                </a:cubicBezTo>
                <a:cubicBezTo>
                  <a:pt x="177" y="0"/>
                  <a:pt x="177" y="0"/>
                  <a:pt x="177" y="0"/>
                </a:cubicBezTo>
                <a:cubicBezTo>
                  <a:pt x="79" y="0"/>
                  <a:pt x="0" y="79"/>
                  <a:pt x="0" y="1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40" name="任意多边形 39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1" name="PA-矩形 4"/>
          <p:cNvSpPr/>
          <p:nvPr>
            <p:custDataLst>
              <p:tags r:id="rId10"/>
            </p:custDataLst>
          </p:nvPr>
        </p:nvSpPr>
        <p:spPr>
          <a:xfrm>
            <a:off x="9109710" y="3001645"/>
            <a:ext cx="3089910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引入模型对贡献值变化情况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进行预测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2" name="PA-矩形 5"/>
          <p:cNvSpPr/>
          <p:nvPr>
            <p:custDataLst>
              <p:tags r:id="rId11"/>
            </p:custDataLst>
          </p:nvPr>
        </p:nvSpPr>
        <p:spPr>
          <a:xfrm>
            <a:off x="9109710" y="3332480"/>
            <a:ext cx="3111500" cy="5518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调查发现，当前数据大屏所展示的情况大部分均为已有的数据，对未来数据的预测情况</a:t>
            </a: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较少；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因此引入机器学习模型，对贡献值变化情况</a:t>
            </a: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进行预测。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5" name="PA-矩形 4"/>
          <p:cNvSpPr/>
          <p:nvPr>
            <p:custDataLst>
              <p:tags r:id="rId12"/>
            </p:custDataLst>
          </p:nvPr>
        </p:nvSpPr>
        <p:spPr>
          <a:xfrm>
            <a:off x="59055" y="3001645"/>
            <a:ext cx="3211195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基于学生参与者视角的成果分析报告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6" name="PA-矩形 5"/>
          <p:cNvSpPr/>
          <p:nvPr>
            <p:custDataLst>
              <p:tags r:id="rId13"/>
            </p:custDataLst>
          </p:nvPr>
        </p:nvSpPr>
        <p:spPr>
          <a:xfrm>
            <a:off x="-314960" y="3332480"/>
            <a:ext cx="3359150" cy="13614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作为开源的学生参与者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我们将通过论文写作的形式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对开源社区活动状况进行分析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对开源社区的未来形成自己的预测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59" name="图片 58" descr="templates\docerresourceshop\icons\\32313534303333323b32313534303332373bb5e3d7b4b7d6c9a2cdbc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94741" y="3186646"/>
            <a:ext cx="544195" cy="544195"/>
          </a:xfrm>
          <a:prstGeom prst="rect">
            <a:avLst/>
          </a:prstGeom>
        </p:spPr>
      </p:pic>
      <p:pic>
        <p:nvPicPr>
          <p:cNvPr id="60" name="图片 59" descr="templates\docerresourceshop\icons\\32313534303333323b32313534303331393bd4b2bbb7cdbc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3789479" y="3210141"/>
            <a:ext cx="520700" cy="520700"/>
          </a:xfrm>
          <a:prstGeom prst="rect">
            <a:avLst/>
          </a:prstGeom>
        </p:spPr>
      </p:pic>
      <p:sp>
        <p:nvSpPr>
          <p:cNvPr id="17" name="Oval 4"/>
          <p:cNvSpPr/>
          <p:nvPr>
            <p:custDataLst>
              <p:tags r:id="rId20"/>
            </p:custDataLst>
          </p:nvPr>
        </p:nvSpPr>
        <p:spPr bwMode="auto">
          <a:xfrm>
            <a:off x="5365115" y="2670810"/>
            <a:ext cx="1434465" cy="1434465"/>
          </a:xfrm>
          <a:prstGeom prst="ellipse">
            <a:avLst/>
          </a:prstGeom>
          <a:blipFill rotWithShape="1">
            <a:blip r:embed="rId21"/>
            <a:tile tx="-6350" ty="-63500" sx="30000" sy="30000" flip="xy" algn="t"/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19" name="Freeform 5"/>
          <p:cNvSpPr/>
          <p:nvPr>
            <p:custDataLst>
              <p:tags r:id="rId22"/>
            </p:custDataLst>
          </p:nvPr>
        </p:nvSpPr>
        <p:spPr bwMode="auto">
          <a:xfrm>
            <a:off x="5647514" y="1743668"/>
            <a:ext cx="861412" cy="862495"/>
          </a:xfrm>
          <a:custGeom>
            <a:avLst/>
            <a:gdLst>
              <a:gd name="T0" fmla="*/ 563 w 796"/>
              <a:gd name="T1" fmla="*/ 165 h 797"/>
              <a:gd name="T2" fmla="*/ 398 w 796"/>
              <a:gd name="T3" fmla="*/ 0 h 797"/>
              <a:gd name="T4" fmla="*/ 234 w 796"/>
              <a:gd name="T5" fmla="*/ 165 h 797"/>
              <a:gd name="T6" fmla="*/ 0 w 796"/>
              <a:gd name="T7" fmla="*/ 165 h 797"/>
              <a:gd name="T8" fmla="*/ 0 w 796"/>
              <a:gd name="T9" fmla="*/ 399 h 797"/>
              <a:gd name="T10" fmla="*/ 398 w 796"/>
              <a:gd name="T11" fmla="*/ 797 h 797"/>
              <a:gd name="T12" fmla="*/ 796 w 796"/>
              <a:gd name="T13" fmla="*/ 399 h 797"/>
              <a:gd name="T14" fmla="*/ 796 w 796"/>
              <a:gd name="T15" fmla="*/ 165 h 797"/>
              <a:gd name="T16" fmla="*/ 563 w 796"/>
              <a:gd name="T17" fmla="*/ 165 h 7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7" h="1358">
                <a:moveTo>
                  <a:pt x="0" y="281"/>
                </a:moveTo>
                <a:lnTo>
                  <a:pt x="35" y="281"/>
                </a:lnTo>
                <a:lnTo>
                  <a:pt x="686" y="932"/>
                </a:lnTo>
                <a:lnTo>
                  <a:pt x="1336" y="281"/>
                </a:lnTo>
                <a:lnTo>
                  <a:pt x="1357" y="281"/>
                </a:lnTo>
                <a:lnTo>
                  <a:pt x="1357" y="680"/>
                </a:lnTo>
                <a:lnTo>
                  <a:pt x="678" y="1358"/>
                </a:lnTo>
                <a:lnTo>
                  <a:pt x="0" y="680"/>
                </a:lnTo>
                <a:lnTo>
                  <a:pt x="0" y="281"/>
                </a:lnTo>
                <a:close/>
                <a:moveTo>
                  <a:pt x="678" y="0"/>
                </a:moveTo>
                <a:lnTo>
                  <a:pt x="779" y="101"/>
                </a:lnTo>
                <a:lnTo>
                  <a:pt x="686" y="195"/>
                </a:lnTo>
                <a:lnTo>
                  <a:pt x="585" y="94"/>
                </a:lnTo>
                <a:lnTo>
                  <a:pt x="678" y="0"/>
                </a:lnTo>
                <a:close/>
              </a:path>
            </a:pathLst>
          </a:custGeom>
          <a:solidFill>
            <a:srgbClr val="EB564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1" name="Freeform 24"/>
          <p:cNvSpPr/>
          <p:nvPr>
            <p:custDataLst>
              <p:tags r:id="rId23"/>
            </p:custDataLst>
          </p:nvPr>
        </p:nvSpPr>
        <p:spPr bwMode="auto">
          <a:xfrm>
            <a:off x="5462461" y="726422"/>
            <a:ext cx="1231517" cy="1771523"/>
          </a:xfrm>
          <a:custGeom>
            <a:avLst/>
            <a:gdLst>
              <a:gd name="T0" fmla="*/ 970 w 1147"/>
              <a:gd name="T1" fmla="*/ 0 h 1650"/>
              <a:gd name="T2" fmla="*/ 178 w 1147"/>
              <a:gd name="T3" fmla="*/ 0 h 1650"/>
              <a:gd name="T4" fmla="*/ 0 w 1147"/>
              <a:gd name="T5" fmla="*/ 177 h 1650"/>
              <a:gd name="T6" fmla="*/ 0 w 1147"/>
              <a:gd name="T7" fmla="*/ 1076 h 1650"/>
              <a:gd name="T8" fmla="*/ 574 w 1147"/>
              <a:gd name="T9" fmla="*/ 1650 h 1650"/>
              <a:gd name="T10" fmla="*/ 1147 w 1147"/>
              <a:gd name="T11" fmla="*/ 1076 h 1650"/>
              <a:gd name="T12" fmla="*/ 1147 w 1147"/>
              <a:gd name="T13" fmla="*/ 177 h 1650"/>
              <a:gd name="T14" fmla="*/ 970 w 1147"/>
              <a:gd name="T15" fmla="*/ 0 h 1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7" h="1650">
                <a:moveTo>
                  <a:pt x="970" y="0"/>
                </a:moveTo>
                <a:cubicBezTo>
                  <a:pt x="178" y="0"/>
                  <a:pt x="178" y="0"/>
                  <a:pt x="178" y="0"/>
                </a:cubicBezTo>
                <a:cubicBezTo>
                  <a:pt x="80" y="0"/>
                  <a:pt x="0" y="79"/>
                  <a:pt x="0" y="177"/>
                </a:cubicBezTo>
                <a:cubicBezTo>
                  <a:pt x="0" y="1076"/>
                  <a:pt x="0" y="1076"/>
                  <a:pt x="0" y="1076"/>
                </a:cubicBezTo>
                <a:cubicBezTo>
                  <a:pt x="574" y="1650"/>
                  <a:pt x="574" y="1650"/>
                  <a:pt x="574" y="1650"/>
                </a:cubicBezTo>
                <a:cubicBezTo>
                  <a:pt x="1147" y="1076"/>
                  <a:pt x="1147" y="1076"/>
                  <a:pt x="1147" y="1076"/>
                </a:cubicBezTo>
                <a:cubicBezTo>
                  <a:pt x="1147" y="177"/>
                  <a:pt x="1147" y="177"/>
                  <a:pt x="1147" y="177"/>
                </a:cubicBezTo>
                <a:cubicBezTo>
                  <a:pt x="1147" y="79"/>
                  <a:pt x="1068" y="0"/>
                  <a:pt x="9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2" name="PA-矩形 4"/>
          <p:cNvSpPr/>
          <p:nvPr>
            <p:custDataLst>
              <p:tags r:id="rId24"/>
            </p:custDataLst>
          </p:nvPr>
        </p:nvSpPr>
        <p:spPr>
          <a:xfrm>
            <a:off x="7142480" y="891540"/>
            <a:ext cx="3425825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Github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开源社区操作日志可视化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</p:txBody>
      </p:sp>
      <p:sp>
        <p:nvSpPr>
          <p:cNvPr id="33" name="PA-矩形 5"/>
          <p:cNvSpPr/>
          <p:nvPr>
            <p:custDataLst>
              <p:tags r:id="rId25"/>
            </p:custDataLst>
          </p:nvPr>
        </p:nvSpPr>
        <p:spPr>
          <a:xfrm>
            <a:off x="7142480" y="1222375"/>
            <a:ext cx="4462145" cy="16426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用直观的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图表</a:t>
            </a: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对</a:t>
            </a:r>
            <a:r>
              <a:rPr lang="en-US" altLang="zh-CN" sz="1400" dirty="0" err="1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OpenRank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评分、</a:t>
            </a:r>
            <a:r>
              <a:rPr lang="en-US" altLang="zh-CN" sz="1400" dirty="0" err="1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GHArchive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社区操作日志进行可视化展示；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黑体" panose="02010609060101010101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丰富展示指标的多样性，增加用户了解数据、分析数据的直观性；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黑体" panose="02010609060101010101" charset="-122"/>
              <a:sym typeface="思源黑体 CN Light" panose="020B03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黑体" panose="02010609060101010101" charset="-122"/>
                <a:sym typeface="思源黑体 CN Light" panose="020B0300000000000000" charset="-122"/>
              </a:rPr>
              <a:t>使得原本贡献于开源社区的数据有更大效益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黑体" panose="02010609060101010101" charset="-122"/>
              <a:sym typeface="思源黑体 CN Light" panose="020B0300000000000000" charset="-122"/>
            </a:endParaRPr>
          </a:p>
        </p:txBody>
      </p:sp>
      <p:pic>
        <p:nvPicPr>
          <p:cNvPr id="34" name="图片 33" descr="templates\docerresourceshop\icons\\32313534303333323b32313534303332363bd6f9d0cecdbc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5796396" y="1149884"/>
            <a:ext cx="520065" cy="520065"/>
          </a:xfrm>
          <a:prstGeom prst="rect">
            <a:avLst/>
          </a:prstGeom>
        </p:spPr>
      </p:pic>
      <p:sp>
        <p:nvSpPr>
          <p:cNvPr id="35" name="Rectangle 16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6898621" y="42249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6" name="Rectangle 18"/>
          <p:cNvSpPr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7025621" y="44408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7" name="Rectangle 22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5956319" y="42249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8" name="Rectangle 23"/>
          <p:cNvSpPr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6083319" y="4440835"/>
            <a:ext cx="1083" cy="1083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9" name="Freeform 27"/>
          <p:cNvSpPr/>
          <p:nvPr>
            <p:custDataLst>
              <p:tags r:id="rId33"/>
            </p:custDataLst>
          </p:nvPr>
        </p:nvSpPr>
        <p:spPr bwMode="auto">
          <a:xfrm>
            <a:off x="5647514" y="4202905"/>
            <a:ext cx="861412" cy="861412"/>
          </a:xfrm>
          <a:custGeom>
            <a:avLst/>
            <a:gdLst>
              <a:gd name="T0" fmla="*/ 234 w 796"/>
              <a:gd name="T1" fmla="*/ 632 h 796"/>
              <a:gd name="T2" fmla="*/ 398 w 796"/>
              <a:gd name="T3" fmla="*/ 796 h 796"/>
              <a:gd name="T4" fmla="*/ 562 w 796"/>
              <a:gd name="T5" fmla="*/ 632 h 796"/>
              <a:gd name="T6" fmla="*/ 796 w 796"/>
              <a:gd name="T7" fmla="*/ 632 h 796"/>
              <a:gd name="T8" fmla="*/ 796 w 796"/>
              <a:gd name="T9" fmla="*/ 399 h 796"/>
              <a:gd name="T10" fmla="*/ 398 w 796"/>
              <a:gd name="T11" fmla="*/ 0 h 796"/>
              <a:gd name="T12" fmla="*/ 0 w 796"/>
              <a:gd name="T13" fmla="*/ 399 h 796"/>
              <a:gd name="T14" fmla="*/ 0 w 796"/>
              <a:gd name="T15" fmla="*/ 632 h 796"/>
              <a:gd name="T16" fmla="*/ 234 w 796"/>
              <a:gd name="T17" fmla="*/ 632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57" h="1357">
                <a:moveTo>
                  <a:pt x="678" y="1160"/>
                </a:moveTo>
                <a:lnTo>
                  <a:pt x="776" y="1258"/>
                </a:lnTo>
                <a:lnTo>
                  <a:pt x="678" y="1357"/>
                </a:lnTo>
                <a:lnTo>
                  <a:pt x="580" y="1258"/>
                </a:lnTo>
                <a:lnTo>
                  <a:pt x="678" y="1160"/>
                </a:lnTo>
                <a:close/>
                <a:moveTo>
                  <a:pt x="678" y="0"/>
                </a:moveTo>
                <a:lnTo>
                  <a:pt x="1357" y="680"/>
                </a:lnTo>
                <a:lnTo>
                  <a:pt x="1357" y="1077"/>
                </a:lnTo>
                <a:lnTo>
                  <a:pt x="1332" y="1077"/>
                </a:lnTo>
                <a:lnTo>
                  <a:pt x="678" y="423"/>
                </a:lnTo>
                <a:lnTo>
                  <a:pt x="23" y="1077"/>
                </a:lnTo>
                <a:lnTo>
                  <a:pt x="0" y="1077"/>
                </a:lnTo>
                <a:lnTo>
                  <a:pt x="0" y="680"/>
                </a:lnTo>
                <a:lnTo>
                  <a:pt x="678" y="0"/>
                </a:lnTo>
                <a:close/>
              </a:path>
            </a:pathLst>
          </a:custGeom>
          <a:solidFill>
            <a:srgbClr val="FDCB3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1" name="Freeform 28"/>
          <p:cNvSpPr/>
          <p:nvPr>
            <p:custDataLst>
              <p:tags r:id="rId34"/>
            </p:custDataLst>
          </p:nvPr>
        </p:nvSpPr>
        <p:spPr bwMode="auto">
          <a:xfrm>
            <a:off x="5462461" y="4318555"/>
            <a:ext cx="1231517" cy="1770441"/>
          </a:xfrm>
          <a:custGeom>
            <a:avLst/>
            <a:gdLst>
              <a:gd name="T0" fmla="*/ 177 w 1147"/>
              <a:gd name="T1" fmla="*/ 1649 h 1649"/>
              <a:gd name="T2" fmla="*/ 970 w 1147"/>
              <a:gd name="T3" fmla="*/ 1649 h 1649"/>
              <a:gd name="T4" fmla="*/ 1147 w 1147"/>
              <a:gd name="T5" fmla="*/ 1472 h 1649"/>
              <a:gd name="T6" fmla="*/ 1147 w 1147"/>
              <a:gd name="T7" fmla="*/ 573 h 1649"/>
              <a:gd name="T8" fmla="*/ 574 w 1147"/>
              <a:gd name="T9" fmla="*/ 0 h 1649"/>
              <a:gd name="T10" fmla="*/ 0 w 1147"/>
              <a:gd name="T11" fmla="*/ 573 h 1649"/>
              <a:gd name="T12" fmla="*/ 0 w 1147"/>
              <a:gd name="T13" fmla="*/ 1472 h 1649"/>
              <a:gd name="T14" fmla="*/ 177 w 1147"/>
              <a:gd name="T15" fmla="*/ 1649 h 16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7" h="1649">
                <a:moveTo>
                  <a:pt x="177" y="1649"/>
                </a:moveTo>
                <a:cubicBezTo>
                  <a:pt x="970" y="1649"/>
                  <a:pt x="970" y="1649"/>
                  <a:pt x="970" y="1649"/>
                </a:cubicBezTo>
                <a:cubicBezTo>
                  <a:pt x="1068" y="1649"/>
                  <a:pt x="1147" y="1570"/>
                  <a:pt x="1147" y="1472"/>
                </a:cubicBezTo>
                <a:cubicBezTo>
                  <a:pt x="1147" y="573"/>
                  <a:pt x="1147" y="573"/>
                  <a:pt x="1147" y="573"/>
                </a:cubicBezTo>
                <a:cubicBezTo>
                  <a:pt x="574" y="0"/>
                  <a:pt x="574" y="0"/>
                  <a:pt x="574" y="0"/>
                </a:cubicBezTo>
                <a:cubicBezTo>
                  <a:pt x="0" y="573"/>
                  <a:pt x="0" y="573"/>
                  <a:pt x="0" y="573"/>
                </a:cubicBezTo>
                <a:cubicBezTo>
                  <a:pt x="0" y="1472"/>
                  <a:pt x="0" y="1472"/>
                  <a:pt x="0" y="1472"/>
                </a:cubicBezTo>
                <a:cubicBezTo>
                  <a:pt x="0" y="1570"/>
                  <a:pt x="79" y="1649"/>
                  <a:pt x="177" y="164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2" name="PA-矩形 4"/>
          <p:cNvSpPr/>
          <p:nvPr>
            <p:custDataLst>
              <p:tags r:id="rId35"/>
            </p:custDataLst>
          </p:nvPr>
        </p:nvSpPr>
        <p:spPr>
          <a:xfrm>
            <a:off x="2620010" y="4998720"/>
            <a:ext cx="2520950" cy="2584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基于简单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Web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技术的普适性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</p:txBody>
      </p:sp>
      <p:sp>
        <p:nvSpPr>
          <p:cNvPr id="49" name="PA-矩形 5"/>
          <p:cNvSpPr/>
          <p:nvPr>
            <p:custDataLst>
              <p:tags r:id="rId36"/>
            </p:custDataLst>
          </p:nvPr>
        </p:nvSpPr>
        <p:spPr>
          <a:xfrm>
            <a:off x="535305" y="5253990"/>
            <a:ext cx="4595495" cy="5518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相较于基于企业的付费大屏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我们的大屏可以基于通用的环境和代码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在应用场景中，更具有通用性，增加用户友好性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  <a:p>
            <a:pPr indent="0" algn="r" fontAlgn="auto">
              <a:lnSpc>
                <a:spcPct val="150000"/>
              </a:lnSpc>
            </a:pPr>
            <a:r>
              <a: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在开源角度上，我们的大屏能够被借鉴的因素更多，更好服务开源社区发展</a:t>
            </a:r>
            <a:endParaRPr lang="zh-CN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50" name="图片 49" descr="templates\docerresourceshop\icons\\32313534303333323b32313534303331363bc9cfc9fdc7f7cac6d6f9d0cecdbc"/>
          <p:cNvPicPr>
            <a:picLocks noChangeAspect="1"/>
          </p:cNvPicPr>
          <p:nvPr>
            <p:custDataLst>
              <p:tags r:id="rId37"/>
            </p:custDataLst>
          </p:nvPr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5784331" y="5064024"/>
            <a:ext cx="544195" cy="545465"/>
          </a:xfrm>
          <a:prstGeom prst="rect">
            <a:avLst/>
          </a:prstGeom>
        </p:spPr>
      </p:pic>
      <p:sp>
        <p:nvSpPr>
          <p:cNvPr id="63" name="任意多边形 62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4" name="任意多边形 63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4" name="TextBox 2"/>
          <p:cNvSpPr txBox="1"/>
          <p:nvPr>
            <p:custDataLst>
              <p:tags r:id="rId40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创新特点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 bldLvl="0" animBg="1"/>
      <p:bldP spid="29" grpId="0" bldLvl="0" animBg="1"/>
      <p:bldP spid="30" grpId="0" bldLvl="0" animBg="1"/>
      <p:bldP spid="19" grpId="0" bldLvl="0" animBg="1"/>
      <p:bldP spid="21" grpId="0" bldLvl="0" animBg="1"/>
      <p:bldP spid="39" grpId="0" bldLvl="0" animBg="1"/>
      <p:bldP spid="41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>
            <p:custDataLst>
              <p:tags r:id="rId1"/>
            </p:custDataLst>
          </p:nvPr>
        </p:nvSpPr>
        <p:spPr>
          <a:xfrm rot="2700000">
            <a:off x="4055110" y="924560"/>
            <a:ext cx="4076700" cy="407606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1" name="任意多边形 30"/>
          <p:cNvSpPr/>
          <p:nvPr>
            <p:custDataLst>
              <p:tags r:id="rId2"/>
            </p:custDataLst>
          </p:nvPr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40" name="任意多边形 39"/>
          <p:cNvSpPr/>
          <p:nvPr>
            <p:custDataLst>
              <p:tags r:id="rId3"/>
            </p:custDataLst>
          </p:nvPr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44" name="矩形 34 8"/>
          <p:cNvSpPr/>
          <p:nvPr>
            <p:custDataLst>
              <p:tags r:id="rId4"/>
            </p:custDataLst>
          </p:nvPr>
        </p:nvSpPr>
        <p:spPr>
          <a:xfrm>
            <a:off x="-1270" y="6367780"/>
            <a:ext cx="6096635" cy="489585"/>
          </a:xfrm>
          <a:prstGeom prst="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165100" dist="152400" algn="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id-ID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46" name="矩形 34 8"/>
          <p:cNvSpPr/>
          <p:nvPr>
            <p:custDataLst>
              <p:tags r:id="rId5"/>
            </p:custDataLst>
          </p:nvPr>
        </p:nvSpPr>
        <p:spPr>
          <a:xfrm>
            <a:off x="6095365" y="6370320"/>
            <a:ext cx="6101715" cy="489585"/>
          </a:xfrm>
          <a:prstGeom prst="rect">
            <a:avLst/>
          </a:prstGeom>
          <a:solidFill>
            <a:srgbClr val="FFC000">
              <a:alpha val="80000"/>
            </a:srgbClr>
          </a:solidFill>
          <a:ln>
            <a:noFill/>
          </a:ln>
          <a:effectLst>
            <a:outerShdw blurRad="165100" dist="152400" algn="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id-ID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" name="椭圆 4"/>
          <p:cNvSpPr/>
          <p:nvPr>
            <p:custDataLst>
              <p:tags r:id="rId6"/>
            </p:custDataLst>
          </p:nvPr>
        </p:nvSpPr>
        <p:spPr>
          <a:xfrm>
            <a:off x="4338638" y="1207770"/>
            <a:ext cx="3509645" cy="3509645"/>
          </a:xfrm>
          <a:prstGeom prst="ellipse">
            <a:avLst/>
          </a:prstGeom>
          <a:blipFill rotWithShape="1">
            <a:blip r:embed="rId7"/>
            <a:tile tx="-171450" ty="-971550" sx="100000" sy="100000" flip="xy" algn="tl"/>
          </a:blipFill>
          <a:ln w="101600">
            <a:noFill/>
          </a:ln>
          <a:effectLst>
            <a:outerShdw blurRad="241300" dist="165100" dir="2700000" sx="99000" sy="99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8975725" y="2461260"/>
            <a:ext cx="2908300" cy="2741295"/>
            <a:chOff x="14135" y="3305"/>
            <a:chExt cx="4580" cy="4317"/>
          </a:xfrm>
        </p:grpSpPr>
        <p:sp>
          <p:nvSpPr>
            <p:cNvPr id="16" name="TextBox 2"/>
            <p:cNvSpPr txBox="1"/>
            <p:nvPr>
              <p:custDataLst>
                <p:tags r:id="rId8"/>
              </p:custDataLst>
            </p:nvPr>
          </p:nvSpPr>
          <p:spPr>
            <a:xfrm>
              <a:off x="14135" y="4059"/>
              <a:ext cx="4580" cy="35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>
                <a:lnSpc>
                  <a:spcPct val="22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有直观可视化数据能够为用户提供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surface phenomenon, 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而将结果进行科学化、结构化，并采用论文的形式进行产出，能够为用户和关心开源事业的人们提供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deep insight.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Microsoft JhengHei" panose="020B0604030504040204" charset="-120"/>
                <a:sym typeface="+mn-ea"/>
              </a:endParaRPr>
            </a:p>
          </p:txBody>
        </p:sp>
        <p:sp>
          <p:nvSpPr>
            <p:cNvPr id="18" name="PA-矩形 4"/>
            <p:cNvSpPr/>
            <p:nvPr>
              <p:custDataLst>
                <p:tags r:id="rId9"/>
              </p:custDataLst>
            </p:nvPr>
          </p:nvSpPr>
          <p:spPr>
            <a:xfrm>
              <a:off x="14158" y="3305"/>
              <a:ext cx="3871" cy="789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结论科学化处理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221615" y="2541270"/>
            <a:ext cx="2989580" cy="2640965"/>
            <a:chOff x="429" y="3242"/>
            <a:chExt cx="4708" cy="4159"/>
          </a:xfrm>
        </p:grpSpPr>
        <p:sp>
          <p:nvSpPr>
            <p:cNvPr id="23" name="TextBox 2"/>
            <p:cNvSpPr txBox="1"/>
            <p:nvPr>
              <p:custDataLst>
                <p:tags r:id="rId10"/>
              </p:custDataLst>
            </p:nvPr>
          </p:nvSpPr>
          <p:spPr>
            <a:xfrm>
              <a:off x="429" y="3838"/>
              <a:ext cx="4628" cy="35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>
                <a:lnSpc>
                  <a:spcPct val="22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采用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HTML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Microsoft JhengHei" panose="020B0604030504040204" charset="-120"/>
                  <a:sym typeface="+mn-ea"/>
                </a:rPr>
                <a:t>技术结合其插件模块进行编辑，改变原来的大多数大屏需要采用外部企业的付费环境或模板的模式，是一种在开源环境上进行简单化、通用化的尝试。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Microsoft JhengHei" panose="020B0604030504040204" charset="-120"/>
                <a:sym typeface="+mn-ea"/>
              </a:endParaRPr>
            </a:p>
          </p:txBody>
        </p:sp>
        <p:sp>
          <p:nvSpPr>
            <p:cNvPr id="24" name="PA-矩形 4"/>
            <p:cNvSpPr/>
            <p:nvPr>
              <p:custDataLst>
                <p:tags r:id="rId11"/>
              </p:custDataLst>
            </p:nvPr>
          </p:nvSpPr>
          <p:spPr>
            <a:xfrm>
              <a:off x="1243" y="3242"/>
              <a:ext cx="3894" cy="789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Cambria" panose="02040503050406030204" charset="0"/>
                  <a:sym typeface="思源黑体 CN Light" panose="020B0300000000000000" charset="-122"/>
                </a:rPr>
                <a:t>Less Is More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Cambria" panose="02040503050406030204" charset="0"/>
                <a:sym typeface="思源黑体 CN Light" panose="020B0300000000000000" charset="-122"/>
              </a:endParaRPr>
            </a:p>
          </p:txBody>
        </p:sp>
      </p:grpSp>
      <p:sp>
        <p:nvSpPr>
          <p:cNvPr id="54" name="圆角矩形 53"/>
          <p:cNvSpPr/>
          <p:nvPr>
            <p:custDataLst>
              <p:tags r:id="rId12"/>
            </p:custDataLst>
          </p:nvPr>
        </p:nvSpPr>
        <p:spPr>
          <a:xfrm>
            <a:off x="2346960" y="1549400"/>
            <a:ext cx="737235" cy="737235"/>
          </a:xfrm>
          <a:prstGeom prst="roundRect">
            <a:avLst/>
          </a:prstGeom>
          <a:solidFill>
            <a:srgbClr val="EB564F"/>
          </a:solidFill>
          <a:ln>
            <a:noFill/>
          </a:ln>
          <a:effectLst>
            <a:outerShdw blurRad="228600" dist="1016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7" name="圆角矩形 56"/>
          <p:cNvSpPr/>
          <p:nvPr>
            <p:custDataLst>
              <p:tags r:id="rId13"/>
            </p:custDataLst>
          </p:nvPr>
        </p:nvSpPr>
        <p:spPr>
          <a:xfrm>
            <a:off x="8983215" y="1549400"/>
            <a:ext cx="738000" cy="738000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28600" dist="1016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pic>
        <p:nvPicPr>
          <p:cNvPr id="58" name="图片 57" descr="templates\docerresourceshop\icons\\32313534303333323b32313534303332373bb5e3d7b4b7d6c9a2cdbc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470785" y="1673225"/>
            <a:ext cx="489585" cy="489585"/>
          </a:xfrm>
          <a:prstGeom prst="rect">
            <a:avLst/>
          </a:prstGeom>
        </p:spPr>
      </p:pic>
      <p:pic>
        <p:nvPicPr>
          <p:cNvPr id="61" name="图片 60" descr="templates\docerresourceshop\icons\\32313534303333323b32313534303331363bc9cfc9fdc7f7cac6d6f9d0cecdbc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128695" y="1693928"/>
            <a:ext cx="447040" cy="448945"/>
          </a:xfrm>
          <a:prstGeom prst="rect">
            <a:avLst/>
          </a:prstGeom>
        </p:spPr>
      </p:pic>
      <p:sp>
        <p:nvSpPr>
          <p:cNvPr id="27" name="TextBox 2"/>
          <p:cNvSpPr txBox="1"/>
          <p:nvPr>
            <p:custDataLst>
              <p:tags r:id="rId20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重点阐述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40" grpId="0" bldLvl="0" animBg="1"/>
      <p:bldP spid="4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04</a:t>
            </a:r>
            <a:endParaRPr lang="en-US" altLang="zh-CN" sz="1000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8368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tabLst>
                <a:tab pos="3491865" algn="l"/>
              </a:tabLst>
            </a:pPr>
            <a:r>
              <a:rPr lang="zh-CN" altLang="en-US" sz="4400" spc="1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预期效果</a:t>
            </a:r>
            <a:endParaRPr lang="zh-CN" altLang="en-US" sz="4400" spc="10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44565" y="4445000"/>
            <a:ext cx="45250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indent="457200" algn="l">
              <a:buClrTx/>
              <a:buSzTx/>
              <a:buFontTx/>
            </a:pPr>
            <a:r>
              <a:rPr lang="en-US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Expected Outcome </a:t>
            </a:r>
            <a:endParaRPr lang="zh-CN" altLang="en-US" sz="1600" kern="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任意多边形 78"/>
          <p:cNvSpPr/>
          <p:nvPr/>
        </p:nvSpPr>
        <p:spPr>
          <a:xfrm>
            <a:off x="1270" y="3354705"/>
            <a:ext cx="12201525" cy="21907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9215" h="345">
                <a:moveTo>
                  <a:pt x="12807" y="0"/>
                </a:moveTo>
                <a:lnTo>
                  <a:pt x="19215" y="0"/>
                </a:lnTo>
                <a:lnTo>
                  <a:pt x="19215" y="345"/>
                </a:lnTo>
                <a:lnTo>
                  <a:pt x="12813" y="345"/>
                </a:lnTo>
                <a:lnTo>
                  <a:pt x="12814" y="314"/>
                </a:lnTo>
                <a:cubicBezTo>
                  <a:pt x="12815" y="287"/>
                  <a:pt x="12815" y="259"/>
                  <a:pt x="12815" y="232"/>
                </a:cubicBezTo>
                <a:cubicBezTo>
                  <a:pt x="12815" y="162"/>
                  <a:pt x="12813" y="93"/>
                  <a:pt x="12808" y="25"/>
                </a:cubicBezTo>
                <a:lnTo>
                  <a:pt x="12807" y="0"/>
                </a:lnTo>
                <a:close/>
                <a:moveTo>
                  <a:pt x="0" y="0"/>
                </a:moveTo>
                <a:lnTo>
                  <a:pt x="6392" y="0"/>
                </a:lnTo>
                <a:lnTo>
                  <a:pt x="6391" y="25"/>
                </a:lnTo>
                <a:cubicBezTo>
                  <a:pt x="6386" y="93"/>
                  <a:pt x="6384" y="162"/>
                  <a:pt x="6384" y="232"/>
                </a:cubicBezTo>
                <a:cubicBezTo>
                  <a:pt x="6384" y="259"/>
                  <a:pt x="6384" y="287"/>
                  <a:pt x="6385" y="314"/>
                </a:cubicBezTo>
                <a:lnTo>
                  <a:pt x="6386" y="345"/>
                </a:lnTo>
                <a:lnTo>
                  <a:pt x="0" y="34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alpha val="12000"/>
            </a:schemeClr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3" name="任意多边形 22"/>
          <p:cNvSpPr/>
          <p:nvPr>
            <p:custDataLst>
              <p:tags r:id="rId1"/>
            </p:custDataLst>
          </p:nvPr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5" name="任意多边形 24"/>
          <p:cNvSpPr/>
          <p:nvPr>
            <p:custDataLst>
              <p:tags r:id="rId2"/>
            </p:custDataLst>
          </p:nvPr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7" name="TextBox 2"/>
          <p:cNvSpPr txBox="1"/>
          <p:nvPr>
            <p:custDataLst>
              <p:tags r:id="rId3"/>
            </p:custDataLst>
          </p:nvPr>
        </p:nvSpPr>
        <p:spPr>
          <a:xfrm>
            <a:off x="899795" y="241300"/>
            <a:ext cx="324104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预计实现情况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8" name="任意多边形 27"/>
          <p:cNvSpPr/>
          <p:nvPr>
            <p:custDataLst>
              <p:tags r:id="rId4"/>
            </p:custDataLst>
          </p:nvPr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9" name="任意多边形 28"/>
          <p:cNvSpPr/>
          <p:nvPr>
            <p:custDataLst>
              <p:tags r:id="rId5"/>
            </p:custDataLst>
          </p:nvPr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-4445" y="1268730"/>
            <a:ext cx="12212320" cy="1915795"/>
            <a:chOff x="-1" y="2383"/>
            <a:chExt cx="19232" cy="3017"/>
          </a:xfrm>
          <a:solidFill>
            <a:srgbClr val="ED5851"/>
          </a:solidFill>
        </p:grpSpPr>
        <p:sp>
          <p:nvSpPr>
            <p:cNvPr id="11" name="矩形 10"/>
            <p:cNvSpPr/>
            <p:nvPr/>
          </p:nvSpPr>
          <p:spPr>
            <a:xfrm>
              <a:off x="-1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2838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6016" y="2383"/>
              <a:ext cx="7169" cy="3017"/>
            </a:xfrm>
            <a:custGeom>
              <a:avLst/>
              <a:gdLst>
                <a:gd name="adj" fmla="val 54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169" h="3017">
                  <a:moveTo>
                    <a:pt x="3585" y="0"/>
                  </a:moveTo>
                  <a:cubicBezTo>
                    <a:pt x="5374" y="0"/>
                    <a:pt x="6861" y="1292"/>
                    <a:pt x="7165" y="2994"/>
                  </a:cubicBezTo>
                  <a:lnTo>
                    <a:pt x="7169" y="3017"/>
                  </a:lnTo>
                  <a:lnTo>
                    <a:pt x="6764" y="3017"/>
                  </a:lnTo>
                  <a:lnTo>
                    <a:pt x="6757" y="2985"/>
                  </a:lnTo>
                  <a:cubicBezTo>
                    <a:pt x="6455" y="1509"/>
                    <a:pt x="5150" y="399"/>
                    <a:pt x="3585" y="399"/>
                  </a:cubicBezTo>
                  <a:cubicBezTo>
                    <a:pt x="2020" y="399"/>
                    <a:pt x="714" y="1509"/>
                    <a:pt x="412" y="2985"/>
                  </a:cubicBezTo>
                  <a:lnTo>
                    <a:pt x="406" y="3017"/>
                  </a:lnTo>
                  <a:lnTo>
                    <a:pt x="0" y="3017"/>
                  </a:lnTo>
                  <a:lnTo>
                    <a:pt x="4" y="2994"/>
                  </a:lnTo>
                  <a:cubicBezTo>
                    <a:pt x="308" y="1292"/>
                    <a:pt x="1796" y="0"/>
                    <a:pt x="35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 flipV="1">
            <a:off x="-4445" y="3811905"/>
            <a:ext cx="12212320" cy="1915795"/>
            <a:chOff x="-1" y="2383"/>
            <a:chExt cx="19232" cy="3017"/>
          </a:xfrm>
          <a:solidFill>
            <a:srgbClr val="B5B5B5"/>
          </a:solidFill>
        </p:grpSpPr>
        <p:sp>
          <p:nvSpPr>
            <p:cNvPr id="24" name="矩形 23"/>
            <p:cNvSpPr/>
            <p:nvPr>
              <p:custDataLst>
                <p:tags r:id="rId6"/>
              </p:custDataLst>
            </p:nvPr>
          </p:nvSpPr>
          <p:spPr>
            <a:xfrm>
              <a:off x="-1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30" name="矩形 29"/>
            <p:cNvSpPr/>
            <p:nvPr>
              <p:custDataLst>
                <p:tags r:id="rId7"/>
              </p:custDataLst>
            </p:nvPr>
          </p:nvSpPr>
          <p:spPr>
            <a:xfrm>
              <a:off x="12838" y="5025"/>
              <a:ext cx="6393" cy="3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31" name="任意多边形 30"/>
            <p:cNvSpPr/>
            <p:nvPr>
              <p:custDataLst>
                <p:tags r:id="rId8"/>
              </p:custDataLst>
            </p:nvPr>
          </p:nvSpPr>
          <p:spPr>
            <a:xfrm>
              <a:off x="6016" y="2383"/>
              <a:ext cx="7169" cy="3017"/>
            </a:xfrm>
            <a:custGeom>
              <a:avLst/>
              <a:gdLst>
                <a:gd name="adj" fmla="val 54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169" h="3017">
                  <a:moveTo>
                    <a:pt x="3585" y="0"/>
                  </a:moveTo>
                  <a:cubicBezTo>
                    <a:pt x="5374" y="0"/>
                    <a:pt x="6861" y="1292"/>
                    <a:pt x="7165" y="2994"/>
                  </a:cubicBezTo>
                  <a:lnTo>
                    <a:pt x="7169" y="3017"/>
                  </a:lnTo>
                  <a:lnTo>
                    <a:pt x="6764" y="3017"/>
                  </a:lnTo>
                  <a:lnTo>
                    <a:pt x="6757" y="2985"/>
                  </a:lnTo>
                  <a:cubicBezTo>
                    <a:pt x="6455" y="1509"/>
                    <a:pt x="5150" y="399"/>
                    <a:pt x="3585" y="399"/>
                  </a:cubicBezTo>
                  <a:cubicBezTo>
                    <a:pt x="2020" y="399"/>
                    <a:pt x="714" y="1509"/>
                    <a:pt x="412" y="2985"/>
                  </a:cubicBezTo>
                  <a:lnTo>
                    <a:pt x="406" y="3017"/>
                  </a:lnTo>
                  <a:lnTo>
                    <a:pt x="0" y="3017"/>
                  </a:lnTo>
                  <a:lnTo>
                    <a:pt x="4" y="2994"/>
                  </a:lnTo>
                  <a:cubicBezTo>
                    <a:pt x="308" y="1292"/>
                    <a:pt x="1796" y="0"/>
                    <a:pt x="35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</p:grpSp>
      <p:sp>
        <p:nvSpPr>
          <p:cNvPr id="33" name="椭圆 32" descr="&amp;pky240_sjzg_VCG41N153091327&amp;"/>
          <p:cNvSpPr/>
          <p:nvPr/>
        </p:nvSpPr>
        <p:spPr>
          <a:xfrm>
            <a:off x="4294505" y="1744345"/>
            <a:ext cx="3596005" cy="3533775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129395" y="1463675"/>
            <a:ext cx="2526030" cy="1255395"/>
            <a:chOff x="15095" y="7454"/>
            <a:chExt cx="3978" cy="1977"/>
          </a:xfrm>
        </p:grpSpPr>
        <p:sp>
          <p:nvSpPr>
            <p:cNvPr id="48" name="TextBox 2"/>
            <p:cNvSpPr txBox="1"/>
            <p:nvPr>
              <p:custDataLst>
                <p:tags r:id="rId10"/>
              </p:custDataLst>
            </p:nvPr>
          </p:nvSpPr>
          <p:spPr>
            <a:xfrm>
              <a:off x="15095" y="8034"/>
              <a:ext cx="3978" cy="13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在本地</a:t>
              </a:r>
              <a:r>
                <a:rPr lang="en-US" altLang="zh-CN" sz="1400" dirty="0" err="1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LocalHost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环境下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对项目进行测试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以期达到所需要的效果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</p:txBody>
        </p:sp>
        <p:sp>
          <p:nvSpPr>
            <p:cNvPr id="49" name="PA-矩形 4"/>
            <p:cNvSpPr/>
            <p:nvPr>
              <p:custDataLst>
                <p:tags r:id="rId11"/>
              </p:custDataLst>
            </p:nvPr>
          </p:nvSpPr>
          <p:spPr>
            <a:xfrm>
              <a:off x="15098" y="7454"/>
              <a:ext cx="2962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有效的调试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9042400" y="4525010"/>
            <a:ext cx="4212590" cy="2332355"/>
            <a:chOff x="14821" y="7409"/>
            <a:chExt cx="6634" cy="3673"/>
          </a:xfrm>
        </p:grpSpPr>
        <p:sp>
          <p:nvSpPr>
            <p:cNvPr id="59" name="TextBox 2"/>
            <p:cNvSpPr txBox="1"/>
            <p:nvPr>
              <p:custDataLst>
                <p:tags r:id="rId12"/>
              </p:custDataLst>
            </p:nvPr>
          </p:nvSpPr>
          <p:spPr>
            <a:xfrm>
              <a:off x="14821" y="8482"/>
              <a:ext cx="6634" cy="260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利用好开源资源和原创技术完成创新点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将项目完全性地面向应用情景、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注重可行性，认真对待项目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l">
                <a:lnSpc>
                  <a:spcPct val="170000"/>
                </a:lnSpc>
                <a:buClrTx/>
                <a:buSzTx/>
                <a:buNone/>
              </a:pP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  <p:sp>
          <p:nvSpPr>
            <p:cNvPr id="60" name="PA-矩形 4"/>
            <p:cNvSpPr/>
            <p:nvPr>
              <p:custDataLst>
                <p:tags r:id="rId13"/>
              </p:custDataLst>
            </p:nvPr>
          </p:nvSpPr>
          <p:spPr>
            <a:xfrm>
              <a:off x="14821" y="7409"/>
              <a:ext cx="4628" cy="122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创新、严谨、认真的态度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-5080" y="4525010"/>
            <a:ext cx="2603500" cy="1323975"/>
            <a:chOff x="13106" y="7559"/>
            <a:chExt cx="4100" cy="2085"/>
          </a:xfrm>
        </p:grpSpPr>
        <p:sp>
          <p:nvSpPr>
            <p:cNvPr id="67" name="TextBox 2"/>
            <p:cNvSpPr txBox="1"/>
            <p:nvPr>
              <p:custDataLst>
                <p:tags r:id="rId14"/>
              </p:custDataLst>
            </p:nvPr>
          </p:nvSpPr>
          <p:spPr>
            <a:xfrm>
              <a:off x="13106" y="8247"/>
              <a:ext cx="4100" cy="13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发挥每一个成员的主观能动性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在参与开源实践的过程中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感受开源的魅力</a:t>
              </a:r>
              <a:r>
                <a:rPr lang="en-US" alt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 </a:t>
              </a:r>
              <a:r>
                <a:rPr lang="zh-CN" altLang="en-US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华文中宋" panose="02010600040101010101" charset="-122"/>
                  <a:sym typeface="+mn-ea"/>
                </a:rPr>
                <a:t>提升自身能力</a:t>
              </a:r>
              <a:endPara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华文中宋" panose="02010600040101010101" charset="-122"/>
                <a:sym typeface="+mn-ea"/>
              </a:endParaRPr>
            </a:p>
          </p:txBody>
        </p:sp>
        <p:sp>
          <p:nvSpPr>
            <p:cNvPr id="68" name="PA-矩形 4"/>
            <p:cNvSpPr/>
            <p:nvPr>
              <p:custDataLst>
                <p:tags r:id="rId15"/>
              </p:custDataLst>
            </p:nvPr>
          </p:nvSpPr>
          <p:spPr>
            <a:xfrm>
              <a:off x="14243" y="7559"/>
              <a:ext cx="2962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精诚的合作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-3810" y="1463675"/>
            <a:ext cx="2595880" cy="1210945"/>
            <a:chOff x="13118" y="7559"/>
            <a:chExt cx="4088" cy="1907"/>
          </a:xfrm>
        </p:grpSpPr>
        <p:sp>
          <p:nvSpPr>
            <p:cNvPr id="74" name="TextBox 2"/>
            <p:cNvSpPr txBox="1"/>
            <p:nvPr>
              <p:custDataLst>
                <p:tags r:id="rId16"/>
              </p:custDataLst>
            </p:nvPr>
          </p:nvSpPr>
          <p:spPr>
            <a:xfrm>
              <a:off x="13757" y="8069"/>
              <a:ext cx="3449" cy="13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在规定的时间内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完成大屏的构建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  <a:p>
              <a:pPr algn="r">
                <a:lnSpc>
                  <a:spcPct val="170000"/>
                </a:lnSpc>
                <a:buClrTx/>
                <a:buSzTx/>
                <a:buNone/>
              </a:pPr>
              <a:r>
                <a:rPr lang="zh-CN" sz="1400" dirty="0"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与论文的产出</a:t>
              </a:r>
              <a:endParaRPr 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  <p:sp>
          <p:nvSpPr>
            <p:cNvPr id="75" name="PA-矩形 4"/>
            <p:cNvSpPr/>
            <p:nvPr>
              <p:custDataLst>
                <p:tags r:id="rId17"/>
              </p:custDataLst>
            </p:nvPr>
          </p:nvSpPr>
          <p:spPr>
            <a:xfrm>
              <a:off x="13118" y="7559"/>
              <a:ext cx="4087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有限的完成时间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299585" y="5893435"/>
            <a:ext cx="35769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en-US" altLang="zh-CN" sz="2000" kern="0">
                <a:solidFill>
                  <a:schemeClr val="bg1">
                    <a:lumMod val="7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rPr>
              <a:t>OUTCOME</a:t>
            </a:r>
            <a:endParaRPr lang="en-US" altLang="zh-CN" sz="2000" kern="0">
              <a:solidFill>
                <a:schemeClr val="bg1">
                  <a:lumMod val="7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907030" y="1463675"/>
            <a:ext cx="774700" cy="774700"/>
            <a:chOff x="4323" y="2443"/>
            <a:chExt cx="1220" cy="1220"/>
          </a:xfrm>
        </p:grpSpPr>
        <p:sp>
          <p:nvSpPr>
            <p:cNvPr id="3" name="椭圆 2"/>
            <p:cNvSpPr/>
            <p:nvPr/>
          </p:nvSpPr>
          <p:spPr>
            <a:xfrm>
              <a:off x="4323" y="2443"/>
              <a:ext cx="1220" cy="1220"/>
            </a:xfrm>
            <a:prstGeom prst="ellipse">
              <a:avLst/>
            </a:prstGeom>
            <a:solidFill>
              <a:srgbClr val="EB564F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4" name="图片 3" descr="templates\docerresourceshop\icons\\32313534303333323b32313534303332373bb5e3d7b4b7d6c9a2cdbc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4548" y="2668"/>
              <a:ext cx="771" cy="771"/>
            </a:xfrm>
            <a:prstGeom prst="rect">
              <a:avLst/>
            </a:prstGeom>
          </p:spPr>
        </p:pic>
      </p:grpSp>
      <p:grpSp>
        <p:nvGrpSpPr>
          <p:cNvPr id="8" name="组合 7"/>
          <p:cNvGrpSpPr/>
          <p:nvPr/>
        </p:nvGrpSpPr>
        <p:grpSpPr>
          <a:xfrm>
            <a:off x="8361680" y="1463675"/>
            <a:ext cx="774700" cy="774700"/>
            <a:chOff x="13473" y="2435"/>
            <a:chExt cx="1220" cy="1220"/>
          </a:xfrm>
        </p:grpSpPr>
        <p:sp>
          <p:nvSpPr>
            <p:cNvPr id="5" name="椭圆 4"/>
            <p:cNvSpPr/>
            <p:nvPr/>
          </p:nvSpPr>
          <p:spPr>
            <a:xfrm>
              <a:off x="13473" y="2435"/>
              <a:ext cx="1220" cy="1220"/>
            </a:xfrm>
            <a:prstGeom prst="ellipse">
              <a:avLst/>
            </a:prstGeom>
            <a:solidFill>
              <a:srgbClr val="EB564F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61" name="图片 60" descr="templates\docerresourceshop\icons\\32313534303333323b32313534303331363bc9cfc9fdc7f7cac6d6f9d0cecdbc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13731" y="2692"/>
              <a:ext cx="704" cy="707"/>
            </a:xfrm>
            <a:prstGeom prst="rect">
              <a:avLst/>
            </a:prstGeom>
          </p:spPr>
        </p:pic>
      </p:grpSp>
      <p:grpSp>
        <p:nvGrpSpPr>
          <p:cNvPr id="22" name="组合 21"/>
          <p:cNvGrpSpPr/>
          <p:nvPr/>
        </p:nvGrpSpPr>
        <p:grpSpPr>
          <a:xfrm>
            <a:off x="8361680" y="4525010"/>
            <a:ext cx="774700" cy="774700"/>
            <a:chOff x="13473" y="7256"/>
            <a:chExt cx="1220" cy="1220"/>
          </a:xfrm>
        </p:grpSpPr>
        <p:sp>
          <p:nvSpPr>
            <p:cNvPr id="17" name="椭圆 16"/>
            <p:cNvSpPr/>
            <p:nvPr/>
          </p:nvSpPr>
          <p:spPr>
            <a:xfrm>
              <a:off x="13473" y="7256"/>
              <a:ext cx="1220" cy="1220"/>
            </a:xfrm>
            <a:prstGeom prst="ellipse">
              <a:avLst/>
            </a:prstGeom>
            <a:solidFill>
              <a:srgbClr val="B5B5B5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20" name="图片 19" descr="templates\docerresourceshop\icons\\32313534303333323b32313534303331393bd4b2bbb7cdbc"/>
            <p:cNvPicPr>
              <a:picLocks noChangeAspect="1"/>
            </p:cNvPicPr>
            <p:nvPr>
              <p:custDataLst>
                <p:tags r:id="rId24"/>
              </p:custDataLst>
            </p:nvPr>
          </p:nvPicPr>
          <p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13711" y="7494"/>
              <a:ext cx="745" cy="745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2907030" y="4525010"/>
            <a:ext cx="774700" cy="774700"/>
            <a:chOff x="4323" y="7256"/>
            <a:chExt cx="1220" cy="1220"/>
          </a:xfrm>
        </p:grpSpPr>
        <p:sp>
          <p:nvSpPr>
            <p:cNvPr id="10" name="椭圆 9"/>
            <p:cNvSpPr/>
            <p:nvPr/>
          </p:nvSpPr>
          <p:spPr>
            <a:xfrm>
              <a:off x="4323" y="7256"/>
              <a:ext cx="1220" cy="1220"/>
            </a:xfrm>
            <a:prstGeom prst="ellipse">
              <a:avLst/>
            </a:prstGeom>
            <a:solidFill>
              <a:srgbClr val="B5B5B5"/>
            </a:solidFill>
            <a:ln>
              <a:noFill/>
            </a:ln>
            <a:effectLst>
              <a:outerShdw blurRad="228600" dist="1016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latin typeface="HarmonyOS Sans SC" panose="00000500000000000000" pitchFamily="2" charset="-122"/>
                <a:ea typeface="HarmonyOS Sans SC" panose="00000500000000000000" pitchFamily="2" charset="-122"/>
                <a:sym typeface="+mn-ea"/>
              </a:endParaRPr>
            </a:p>
          </p:txBody>
        </p:sp>
        <p:pic>
          <p:nvPicPr>
            <p:cNvPr id="34" name="图片 33" descr="templates\docerresourceshop\icons\\32313534303333323b32313534303332363bd6f9d0cecdbc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p:blipFill>
          <p:spPr>
            <a:xfrm>
              <a:off x="4571" y="7516"/>
              <a:ext cx="679" cy="67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23" grpId="1" animBg="1"/>
      <p:bldP spid="25" grpId="0" bldLvl="0" animBg="1"/>
      <p:bldP spid="25" grpId="1" animBg="1"/>
      <p:bldP spid="28" grpId="0" bldLvl="0" animBg="1"/>
      <p:bldP spid="28" grpId="1" animBg="1"/>
      <p:bldP spid="29" grpId="0" bldLvl="0" animBg="1"/>
      <p:bldP spid="29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 30"/>
          <p:cNvSpPr/>
          <p:nvPr/>
        </p:nvSpPr>
        <p:spPr>
          <a:xfrm rot="2700000" flipH="1">
            <a:off x="3732369" y="593643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任意多边形 5"/>
          <p:cNvSpPr/>
          <p:nvPr/>
        </p:nvSpPr>
        <p:spPr>
          <a:xfrm rot="13500000" flipH="1">
            <a:off x="3900201" y="-162357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4" name="文本框 43"/>
          <p:cNvSpPr txBox="1"/>
          <p:nvPr>
            <p:custDataLst>
              <p:tags r:id="rId1"/>
            </p:custDataLst>
          </p:nvPr>
        </p:nvSpPr>
        <p:spPr>
          <a:xfrm>
            <a:off x="5442194" y="2693673"/>
            <a:ext cx="4380230" cy="1303020"/>
          </a:xfrm>
          <a:prstGeom prst="rect">
            <a:avLst/>
          </a:prstGeom>
          <a:noFill/>
          <a:effectLst>
            <a:reflection stA="45000" endPos="14000" dist="50800" dir="5400000" sy="-100000" algn="bl" rotWithShape="0"/>
          </a:effectLst>
        </p:spPr>
        <p:txBody>
          <a:bodyPr wrap="square" rtlCol="0">
            <a:noAutofit/>
          </a:bodyPr>
          <a:lstStyle/>
          <a:p>
            <a:pPr algn="dist"/>
            <a:r>
              <a:rPr lang="en-US" altLang="zh-CN" sz="7200" b="1">
                <a:solidFill>
                  <a:srgbClr val="E7524B"/>
                </a:solidFill>
                <a:effectLst>
                  <a:reflection blurRad="165100" stA="55000" endA="50" endPos="180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lt"/>
              </a:rPr>
              <a:t>THANKS</a:t>
            </a:r>
            <a:endParaRPr lang="en-US" altLang="zh-CN" sz="7200" b="1">
              <a:solidFill>
                <a:srgbClr val="E7524B"/>
              </a:solidFill>
              <a:effectLst>
                <a:reflection blurRad="165100" stA="55000" endA="50" endPos="180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lt"/>
            </a:endParaRPr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5473699" y="3838485"/>
            <a:ext cx="4380230" cy="5543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600" spc="200">
                <a:solidFill>
                  <a:schemeClr val="bg1">
                    <a:lumMod val="50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ExtraLight" panose="020B0200000000000000" charset="-122"/>
              </a:rPr>
              <a:t>谢谢观看！</a:t>
            </a:r>
            <a:endParaRPr lang="zh-CN" altLang="en-US" sz="3600" spc="200">
              <a:solidFill>
                <a:schemeClr val="bg1">
                  <a:lumMod val="50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ExtraLight" panose="020B0200000000000000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 rot="2700000">
            <a:off x="10467035" y="1704036"/>
            <a:ext cx="3449929" cy="3449929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33" h="5433">
                <a:moveTo>
                  <a:pt x="0" y="0"/>
                </a:moveTo>
                <a:lnTo>
                  <a:pt x="5433" y="5433"/>
                </a:lnTo>
                <a:lnTo>
                  <a:pt x="1830" y="5433"/>
                </a:lnTo>
                <a:cubicBezTo>
                  <a:pt x="819" y="5433"/>
                  <a:pt x="0" y="4614"/>
                  <a:pt x="0" y="360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876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3" name="任意多边形 12"/>
          <p:cNvSpPr/>
          <p:nvPr>
            <p:custDataLst>
              <p:tags r:id="rId4"/>
            </p:custDataLst>
          </p:nvPr>
        </p:nvSpPr>
        <p:spPr>
          <a:xfrm rot="18900000" flipH="1">
            <a:off x="11295723" y="2577402"/>
            <a:ext cx="1792551" cy="1792552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3" h="2823">
                <a:moveTo>
                  <a:pt x="0" y="0"/>
                </a:moveTo>
                <a:lnTo>
                  <a:pt x="1462" y="0"/>
                </a:lnTo>
                <a:cubicBezTo>
                  <a:pt x="2214" y="0"/>
                  <a:pt x="2823" y="609"/>
                  <a:pt x="2823" y="1361"/>
                </a:cubicBezTo>
                <a:lnTo>
                  <a:pt x="2823" y="2823"/>
                </a:lnTo>
                <a:lnTo>
                  <a:pt x="0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任意多边形 14"/>
          <p:cNvSpPr/>
          <p:nvPr>
            <p:custDataLst>
              <p:tags r:id="rId5"/>
            </p:custDataLst>
          </p:nvPr>
        </p:nvSpPr>
        <p:spPr>
          <a:xfrm rot="2700000">
            <a:off x="-2208534" y="16388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69900" dist="444500" dir="2700000" sx="97000" sy="97000" algn="tl" rotWithShape="0">
              <a:schemeClr val="tx1">
                <a:lumMod val="95000"/>
                <a:lumOff val="5000"/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6" name="任意多边形 15"/>
          <p:cNvSpPr/>
          <p:nvPr>
            <p:custDataLst>
              <p:tags r:id="rId6"/>
            </p:custDataLst>
          </p:nvPr>
        </p:nvSpPr>
        <p:spPr>
          <a:xfrm rot="2700000">
            <a:off x="-2468675" y="79170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7" name="任意多边形 16"/>
          <p:cNvSpPr/>
          <p:nvPr>
            <p:custDataLst>
              <p:tags r:id="rId7"/>
            </p:custDataLst>
          </p:nvPr>
        </p:nvSpPr>
        <p:spPr>
          <a:xfrm rot="2700000">
            <a:off x="-2099946" y="146104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8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6" grpId="0" bldLvl="0" animBg="1"/>
      <p:bldP spid="6" grpId="1" animBg="1"/>
      <p:bldP spid="13" grpId="0" bldLvl="0" animBg="1"/>
      <p:bldP spid="16" grpId="0" bldLvl="0" animBg="1"/>
      <p:bldP spid="16" grpId="1" animBg="1"/>
      <p:bldP spid="1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圆角矩形 114"/>
          <p:cNvSpPr/>
          <p:nvPr>
            <p:custDataLst>
              <p:tags r:id="rId1"/>
            </p:custDataLst>
          </p:nvPr>
        </p:nvSpPr>
        <p:spPr>
          <a:xfrm>
            <a:off x="6391275" y="5050790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4" name="圆角矩形 113"/>
          <p:cNvSpPr/>
          <p:nvPr>
            <p:custDataLst>
              <p:tags r:id="rId2"/>
            </p:custDataLst>
          </p:nvPr>
        </p:nvSpPr>
        <p:spPr>
          <a:xfrm>
            <a:off x="6391275" y="4006215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3" name="圆角矩形 112"/>
          <p:cNvSpPr/>
          <p:nvPr>
            <p:custDataLst>
              <p:tags r:id="rId3"/>
            </p:custDataLst>
          </p:nvPr>
        </p:nvSpPr>
        <p:spPr>
          <a:xfrm>
            <a:off x="6391275" y="3027045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2" name="圆角矩形 111"/>
          <p:cNvSpPr/>
          <p:nvPr>
            <p:custDataLst>
              <p:tags r:id="rId4"/>
            </p:custDataLst>
          </p:nvPr>
        </p:nvSpPr>
        <p:spPr>
          <a:xfrm>
            <a:off x="6391275" y="2022475"/>
            <a:ext cx="695960" cy="695960"/>
          </a:xfrm>
          <a:prstGeom prst="roundRect">
            <a:avLst>
              <a:gd name="adj" fmla="val 14438"/>
            </a:avLst>
          </a:prstGeom>
          <a:solidFill>
            <a:schemeClr val="bg1">
              <a:lumMod val="95000"/>
              <a:alpha val="4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任意多边形 5"/>
          <p:cNvSpPr/>
          <p:nvPr/>
        </p:nvSpPr>
        <p:spPr>
          <a:xfrm rot="13500000" flipH="1">
            <a:off x="3927349" y="-1642729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0" name="文本框 109"/>
          <p:cNvSpPr txBox="1"/>
          <p:nvPr>
            <p:custDataLst>
              <p:tags r:id="rId5"/>
            </p:custDataLst>
          </p:nvPr>
        </p:nvSpPr>
        <p:spPr>
          <a:xfrm>
            <a:off x="10500082" y="471170"/>
            <a:ext cx="553998" cy="16262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en-US" altLang="zh-CN" sz="2000" b="1" spc="-150" dirty="0">
                <a:solidFill>
                  <a:schemeClr val="bg1">
                    <a:lumMod val="8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+mn-ea"/>
                <a:sym typeface="+mn-lt"/>
              </a:rPr>
              <a:t>CONTENT</a:t>
            </a:r>
            <a:endParaRPr lang="en-US" altLang="zh-CN" sz="2000" b="1" spc="-150" dirty="0">
              <a:solidFill>
                <a:schemeClr val="bg1">
                  <a:lumMod val="8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68" name="圆角矩形 67"/>
          <p:cNvSpPr/>
          <p:nvPr>
            <p:custDataLst>
              <p:tags r:id="rId6"/>
            </p:custDataLst>
          </p:nvPr>
        </p:nvSpPr>
        <p:spPr>
          <a:xfrm>
            <a:off x="6315075" y="2120265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E92E2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75" name="圆角矩形 74"/>
          <p:cNvSpPr/>
          <p:nvPr>
            <p:custDataLst>
              <p:tags r:id="rId7"/>
            </p:custDataLst>
          </p:nvPr>
        </p:nvSpPr>
        <p:spPr>
          <a:xfrm>
            <a:off x="6315075" y="3117850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F7B61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77" name="圆角矩形 76"/>
          <p:cNvSpPr/>
          <p:nvPr>
            <p:custDataLst>
              <p:tags r:id="rId8"/>
            </p:custDataLst>
          </p:nvPr>
        </p:nvSpPr>
        <p:spPr>
          <a:xfrm>
            <a:off x="6315075" y="4104005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E92E2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79" name="圆角矩形 78"/>
          <p:cNvSpPr/>
          <p:nvPr>
            <p:custDataLst>
              <p:tags r:id="rId9"/>
            </p:custDataLst>
          </p:nvPr>
        </p:nvSpPr>
        <p:spPr>
          <a:xfrm>
            <a:off x="6315075" y="5144135"/>
            <a:ext cx="593725" cy="593725"/>
          </a:xfrm>
          <a:prstGeom prst="roundRect">
            <a:avLst>
              <a:gd name="adj" fmla="val 14438"/>
            </a:avLst>
          </a:prstGeom>
          <a:solidFill>
            <a:srgbClr val="F7B61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7480121" y="2110613"/>
            <a:ext cx="2218055" cy="666919"/>
            <a:chOff x="13992" y="2716"/>
            <a:chExt cx="4347" cy="788"/>
          </a:xfrm>
        </p:grpSpPr>
        <p:sp>
          <p:nvSpPr>
            <p:cNvPr id="86" name="文本框 85"/>
            <p:cNvSpPr txBox="1"/>
            <p:nvPr>
              <p:custDataLst>
                <p:tags r:id="rId10"/>
              </p:custDataLst>
            </p:nvPr>
          </p:nvSpPr>
          <p:spPr>
            <a:xfrm>
              <a:off x="13992" y="2716"/>
              <a:ext cx="4347" cy="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</a:rPr>
                <a:t>思路来源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</p:txBody>
        </p:sp>
        <p:sp>
          <p:nvSpPr>
            <p:cNvPr id="87" name="文本框 86"/>
            <p:cNvSpPr txBox="1"/>
            <p:nvPr>
              <p:custDataLst>
                <p:tags r:id="rId11"/>
              </p:custDataLst>
            </p:nvPr>
          </p:nvSpPr>
          <p:spPr>
            <a:xfrm>
              <a:off x="14039" y="3178"/>
              <a:ext cx="4300" cy="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</a:rPr>
                <a:t>Origin of Solution</a:t>
              </a:r>
              <a:endParaRPr lang="en-US" sz="12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7425511" y="3081504"/>
            <a:ext cx="2982409" cy="657643"/>
            <a:chOff x="13992" y="2716"/>
            <a:chExt cx="5845" cy="952"/>
          </a:xfrm>
        </p:grpSpPr>
        <p:sp>
          <p:nvSpPr>
            <p:cNvPr id="98" name="文本框 97"/>
            <p:cNvSpPr txBox="1"/>
            <p:nvPr>
              <p:custDataLst>
                <p:tags r:id="rId12"/>
              </p:custDataLst>
            </p:nvPr>
          </p:nvSpPr>
          <p:spPr>
            <a:xfrm>
              <a:off x="13992" y="2716"/>
              <a:ext cx="4347" cy="6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产品介绍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13"/>
              </p:custDataLst>
            </p:nvPr>
          </p:nvSpPr>
          <p:spPr>
            <a:xfrm>
              <a:off x="14039" y="3269"/>
              <a:ext cx="5798" cy="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Brief I</a:t>
              </a:r>
              <a:r>
                <a:rPr lang="zh-CN" altLang="en-US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ntroduction</a:t>
              </a:r>
              <a:r>
                <a:rPr lang="en-US" altLang="zh-CN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 to Product</a:t>
              </a:r>
              <a:endParaRPr lang="en-US" altLang="zh-CN" sz="12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7480121" y="4074644"/>
            <a:ext cx="2218055" cy="698400"/>
            <a:chOff x="13992" y="2716"/>
            <a:chExt cx="4347" cy="991"/>
          </a:xfrm>
        </p:grpSpPr>
        <p:sp>
          <p:nvSpPr>
            <p:cNvPr id="101" name="文本框 100"/>
            <p:cNvSpPr txBox="1"/>
            <p:nvPr>
              <p:custDataLst>
                <p:tags r:id="rId14"/>
              </p:custDataLst>
            </p:nvPr>
          </p:nvSpPr>
          <p:spPr>
            <a:xfrm>
              <a:off x="13992" y="2716"/>
              <a:ext cx="4347" cy="99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</a:rPr>
                <a:t>独特之处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  <a:p>
              <a:pPr algn="l"/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</p:txBody>
        </p:sp>
        <p:sp>
          <p:nvSpPr>
            <p:cNvPr id="102" name="文本框 101"/>
            <p:cNvSpPr txBox="1"/>
            <p:nvPr>
              <p:custDataLst>
                <p:tags r:id="rId15"/>
              </p:custDataLst>
            </p:nvPr>
          </p:nvSpPr>
          <p:spPr>
            <a:xfrm>
              <a:off x="14010" y="3285"/>
              <a:ext cx="4300" cy="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sz="1200" kern="0" spc="80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Innovation Idea</a:t>
              </a:r>
              <a:endParaRPr lang="en-US" sz="12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7480121" y="5131360"/>
            <a:ext cx="2218055" cy="657387"/>
            <a:chOff x="13992" y="2716"/>
            <a:chExt cx="4347" cy="1122"/>
          </a:xfrm>
        </p:grpSpPr>
        <p:sp>
          <p:nvSpPr>
            <p:cNvPr id="105" name="文本框 104"/>
            <p:cNvSpPr txBox="1"/>
            <p:nvPr>
              <p:custDataLst>
                <p:tags r:id="rId16"/>
              </p:custDataLst>
            </p:nvPr>
          </p:nvSpPr>
          <p:spPr>
            <a:xfrm>
              <a:off x="13992" y="2716"/>
              <a:ext cx="4347" cy="99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预期成果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  <a:p>
              <a:pPr algn="l"/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  <a:p>
              <a:pPr algn="l"/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endParaRPr>
            </a:p>
          </p:txBody>
        </p:sp>
        <p:sp>
          <p:nvSpPr>
            <p:cNvPr id="106" name="文本框 105"/>
            <p:cNvSpPr txBox="1"/>
            <p:nvPr>
              <p:custDataLst>
                <p:tags r:id="rId17"/>
              </p:custDataLst>
            </p:nvPr>
          </p:nvSpPr>
          <p:spPr>
            <a:xfrm>
              <a:off x="14039" y="3368"/>
              <a:ext cx="4300" cy="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sz="1200" kern="0" spc="8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Algerian" panose="04020705040A02060702" charset="0"/>
                  <a:sym typeface="+mn-ea"/>
                </a:rPr>
                <a:t>Expected Outcome</a:t>
              </a:r>
              <a:r>
                <a:rPr lang="en-US" sz="1200" kern="0" spc="8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 </a:t>
              </a:r>
              <a:endParaRPr lang="en-US" sz="1200" kern="0" spc="8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</p:grpSp>
      <p:sp>
        <p:nvSpPr>
          <p:cNvPr id="109" name="文本框 108"/>
          <p:cNvSpPr txBox="1"/>
          <p:nvPr>
            <p:custDataLst>
              <p:tags r:id="rId18"/>
            </p:custDataLst>
          </p:nvPr>
        </p:nvSpPr>
        <p:spPr>
          <a:xfrm>
            <a:off x="9474200" y="401435"/>
            <a:ext cx="1346835" cy="1938020"/>
          </a:xfrm>
          <a:prstGeom prst="rect">
            <a:avLst/>
          </a:prstGeom>
          <a:noFill/>
          <a:effectLst/>
        </p:spPr>
        <p:txBody>
          <a:bodyPr wrap="square" rtlCol="0">
            <a:noAutofit/>
          </a:bodyPr>
          <a:lstStyle/>
          <a:p>
            <a:pPr algn="ctr"/>
            <a:r>
              <a:rPr lang="zh-CN" altLang="en-US" sz="5000" dirty="0">
                <a:ln w="158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Bold" panose="020B0800000000000000" charset="-122"/>
                <a:sym typeface="+mn-lt"/>
              </a:rPr>
              <a:t>目</a:t>
            </a:r>
            <a:r>
              <a:rPr lang="en-US" altLang="zh-CN" sz="5000" dirty="0">
                <a:ln w="158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Bold" panose="020B0800000000000000" charset="-122"/>
                <a:sym typeface="+mn-lt"/>
              </a:rPr>
              <a:t> </a:t>
            </a:r>
            <a:r>
              <a:rPr lang="zh-CN" altLang="en-US" sz="5000" dirty="0">
                <a:ln w="158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Bold" panose="020B0800000000000000" charset="-122"/>
                <a:sym typeface="+mn-lt"/>
              </a:rPr>
              <a:t>录</a:t>
            </a:r>
            <a:endParaRPr lang="zh-CN" altLang="en-US" sz="5000" dirty="0">
              <a:ln w="15875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思源黑体 CN Bold" panose="020B0800000000000000" charset="-122"/>
              <a:sym typeface="+mn-lt"/>
            </a:endParaRPr>
          </a:p>
        </p:txBody>
      </p:sp>
      <p:sp>
        <p:nvSpPr>
          <p:cNvPr id="116" name="文本框 115"/>
          <p:cNvSpPr txBox="1"/>
          <p:nvPr>
            <p:custDataLst>
              <p:tags r:id="rId19"/>
            </p:custDataLst>
          </p:nvPr>
        </p:nvSpPr>
        <p:spPr>
          <a:xfrm>
            <a:off x="6252845" y="2156004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01</a:t>
            </a:r>
            <a:endParaRPr lang="en-US" altLang="zh-CN" sz="2800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7" name="文本框 116"/>
          <p:cNvSpPr txBox="1"/>
          <p:nvPr>
            <p:custDataLst>
              <p:tags r:id="rId20"/>
            </p:custDataLst>
          </p:nvPr>
        </p:nvSpPr>
        <p:spPr>
          <a:xfrm>
            <a:off x="6252845" y="3153895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02</a:t>
            </a:r>
            <a:endParaRPr lang="en-US" altLang="zh-CN" sz="2800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8" name="文本框 117"/>
          <p:cNvSpPr txBox="1"/>
          <p:nvPr>
            <p:custDataLst>
              <p:tags r:id="rId21"/>
            </p:custDataLst>
          </p:nvPr>
        </p:nvSpPr>
        <p:spPr>
          <a:xfrm>
            <a:off x="6252845" y="4139732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03</a:t>
            </a:r>
            <a:endParaRPr lang="en-US" altLang="zh-CN" sz="2800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9" name="文本框 118"/>
          <p:cNvSpPr txBox="1"/>
          <p:nvPr>
            <p:custDataLst>
              <p:tags r:id="rId22"/>
            </p:custDataLst>
          </p:nvPr>
        </p:nvSpPr>
        <p:spPr>
          <a:xfrm>
            <a:off x="6252845" y="5179938"/>
            <a:ext cx="71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04</a:t>
            </a:r>
            <a:endParaRPr lang="en-US" altLang="zh-CN" sz="280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" name="任意多边形 1"/>
          <p:cNvSpPr/>
          <p:nvPr>
            <p:custDataLst>
              <p:tags r:id="rId2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8" name="任意多边形 7"/>
          <p:cNvSpPr/>
          <p:nvPr>
            <p:custDataLst>
              <p:tags r:id="rId2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9" name="任意多边形 8"/>
          <p:cNvSpPr/>
          <p:nvPr>
            <p:custDataLst>
              <p:tags r:id="rId2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0" name="任意多边形 9"/>
          <p:cNvSpPr/>
          <p:nvPr>
            <p:custDataLst>
              <p:tags r:id="rId27"/>
            </p:custDataLst>
          </p:nvPr>
        </p:nvSpPr>
        <p:spPr>
          <a:xfrm rot="2700000">
            <a:off x="10495611" y="1685076"/>
            <a:ext cx="3449929" cy="3449929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33" h="5433">
                <a:moveTo>
                  <a:pt x="0" y="0"/>
                </a:moveTo>
                <a:lnTo>
                  <a:pt x="5433" y="5433"/>
                </a:lnTo>
                <a:lnTo>
                  <a:pt x="1830" y="5433"/>
                </a:lnTo>
                <a:cubicBezTo>
                  <a:pt x="819" y="5433"/>
                  <a:pt x="0" y="4614"/>
                  <a:pt x="0" y="360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876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1" name="任意多边形 10"/>
          <p:cNvSpPr/>
          <p:nvPr>
            <p:custDataLst>
              <p:tags r:id="rId28"/>
            </p:custDataLst>
          </p:nvPr>
        </p:nvSpPr>
        <p:spPr>
          <a:xfrm rot="18900000" flipH="1">
            <a:off x="11324299" y="2558442"/>
            <a:ext cx="1792551" cy="1792552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3" h="2823">
                <a:moveTo>
                  <a:pt x="0" y="0"/>
                </a:moveTo>
                <a:lnTo>
                  <a:pt x="1462" y="0"/>
                </a:lnTo>
                <a:cubicBezTo>
                  <a:pt x="2214" y="0"/>
                  <a:pt x="2823" y="609"/>
                  <a:pt x="2823" y="1361"/>
                </a:cubicBezTo>
                <a:lnTo>
                  <a:pt x="2823" y="2823"/>
                </a:lnTo>
                <a:lnTo>
                  <a:pt x="0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animBg="1"/>
      <p:bldP spid="6" grpId="0" bldLvl="0" animBg="1"/>
      <p:bldP spid="6" grpId="1" animBg="1"/>
      <p:bldP spid="110" grpId="0"/>
      <p:bldP spid="110" grpId="1"/>
      <p:bldP spid="8" grpId="0" bldLvl="0" animBg="1"/>
      <p:bldP spid="8" grpId="1" animBg="1"/>
      <p:bldP spid="9" grpId="0" bldLvl="0" animBg="1"/>
      <p:bldP spid="11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 dirty="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01</a:t>
            </a:r>
            <a:endParaRPr lang="en-US" altLang="zh-CN" sz="10000" dirty="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7954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1" indent="457200" algn="l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rPr>
              <a:t>思路来源</a:t>
            </a:r>
            <a:endParaRPr lang="zh-CN" altLang="en-US" sz="4400" spc="1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253288" y="4429443"/>
            <a:ext cx="25247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kern="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</a:rPr>
              <a:t>Origin of Solution</a:t>
            </a:r>
            <a:endParaRPr sz="1600" kern="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>
            <p:custDataLst>
              <p:tags r:id="rId1"/>
            </p:custDataLst>
          </p:nvPr>
        </p:nvSpPr>
        <p:spPr>
          <a:xfrm rot="2700000">
            <a:off x="8526145" y="2245360"/>
            <a:ext cx="2720975" cy="26733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6" name="圆角矩形 15"/>
          <p:cNvSpPr/>
          <p:nvPr>
            <p:custDataLst>
              <p:tags r:id="rId2"/>
            </p:custDataLst>
          </p:nvPr>
        </p:nvSpPr>
        <p:spPr>
          <a:xfrm rot="2700000">
            <a:off x="6974840" y="1643380"/>
            <a:ext cx="3282950" cy="3225165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8" name="任意多边形 7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9" name="任意多边形 8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0" name="任意多边形 9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1" name="任意多边形 10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4" name="TextBox 2"/>
          <p:cNvSpPr txBox="1"/>
          <p:nvPr>
            <p:custDataLst>
              <p:tags r:id="rId3"/>
            </p:custDataLst>
          </p:nvPr>
        </p:nvSpPr>
        <p:spPr>
          <a:xfrm>
            <a:off x="939165" y="241300"/>
            <a:ext cx="488823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OpenRank</a:t>
            </a:r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数据集的特点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51" name="圆角矩形 50"/>
          <p:cNvSpPr/>
          <p:nvPr>
            <p:custDataLst>
              <p:tags r:id="rId4"/>
            </p:custDataLst>
          </p:nvPr>
        </p:nvSpPr>
        <p:spPr>
          <a:xfrm>
            <a:off x="1037590" y="1434465"/>
            <a:ext cx="1819910" cy="627380"/>
          </a:xfrm>
          <a:prstGeom prst="roundRect">
            <a:avLst>
              <a:gd name="adj" fmla="val 50000"/>
            </a:avLst>
          </a:prstGeom>
          <a:solidFill>
            <a:srgbClr val="FFC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0" name="圆角矩形 49"/>
          <p:cNvSpPr/>
          <p:nvPr>
            <p:custDataLst>
              <p:tags r:id="rId5"/>
            </p:custDataLst>
          </p:nvPr>
        </p:nvSpPr>
        <p:spPr>
          <a:xfrm>
            <a:off x="2056765" y="1323975"/>
            <a:ext cx="1981200" cy="848360"/>
          </a:xfrm>
          <a:prstGeom prst="roundRect">
            <a:avLst>
              <a:gd name="adj" fmla="val 50000"/>
            </a:avLst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4" name="TextBox 2"/>
          <p:cNvSpPr txBox="1"/>
          <p:nvPr>
            <p:custDataLst>
              <p:tags r:id="rId6"/>
            </p:custDataLst>
          </p:nvPr>
        </p:nvSpPr>
        <p:spPr>
          <a:xfrm>
            <a:off x="1037590" y="2406015"/>
            <a:ext cx="5227320" cy="30829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OpenRank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是在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OpenDigger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这一对于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GitHub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数据进行挖掘的工具的基础上，通过科学的量化指标进行开源社区参与者贡献值进行量化评估。</a:t>
            </a: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在量化评估过程中，其数据源是来自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GH-Archive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的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Github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社区活动日志。因此，</a:t>
            </a:r>
            <a:r>
              <a:rPr lang="en-US" altLang="zh-CN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OpenRank</a:t>
            </a:r>
            <a:r>
              <a:rPr lang="zh-CN" altLang="en-US" sz="16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中做出的评分具有客观依据。</a:t>
            </a: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6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受此启发，我们还能在</a:t>
            </a: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OpenRank</a:t>
            </a: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值和来自</a:t>
            </a:r>
            <a:r>
              <a:rPr lang="en-US" altLang="zh-CN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GH-Archive</a:t>
            </a: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的数据源上做些什么</a:t>
            </a:r>
            <a:r>
              <a:rPr lang="zh-CN" altLang="en-US" sz="16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？</a:t>
            </a:r>
            <a:endParaRPr lang="zh-CN" altLang="en-US" sz="1600" b="1" dirty="0"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49" name="圆角矩形 48"/>
          <p:cNvSpPr/>
          <p:nvPr>
            <p:custDataLst>
              <p:tags r:id="rId7"/>
            </p:custDataLst>
          </p:nvPr>
        </p:nvSpPr>
        <p:spPr>
          <a:xfrm>
            <a:off x="1147445" y="1504950"/>
            <a:ext cx="4869180" cy="495300"/>
          </a:xfrm>
          <a:prstGeom prst="roundRect">
            <a:avLst>
              <a:gd name="adj" fmla="val 50000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2" name="PA-矩形 4"/>
          <p:cNvSpPr/>
          <p:nvPr>
            <p:custDataLst>
              <p:tags r:id="rId8"/>
            </p:custDataLst>
          </p:nvPr>
        </p:nvSpPr>
        <p:spPr>
          <a:xfrm>
            <a:off x="939165" y="1556385"/>
            <a:ext cx="5325745" cy="3016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提供一个量化开源社区贡献的工具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2" name="圆角矩形 21"/>
          <p:cNvSpPr/>
          <p:nvPr>
            <p:custDataLst>
              <p:tags r:id="rId9"/>
            </p:custDataLst>
          </p:nvPr>
        </p:nvSpPr>
        <p:spPr>
          <a:xfrm rot="2700000">
            <a:off x="6737985" y="2724150"/>
            <a:ext cx="2771140" cy="2722245"/>
          </a:xfrm>
          <a:prstGeom prst="roundRect">
            <a:avLst/>
          </a:prstGeom>
          <a:blipFill rotWithShape="0">
            <a:blip r:embed="rId10"/>
            <a:tile tx="0" ty="-400050" sx="100000" sy="100000" flip="xy" algn="ctr"/>
          </a:blip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9" name="任意多边形 8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0" name="任意多边形 9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1" name="任意多边形 10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4" name="TextBox 2"/>
          <p:cNvSpPr txBox="1"/>
          <p:nvPr>
            <p:custDataLst>
              <p:tags r:id="rId1"/>
            </p:custDataLst>
          </p:nvPr>
        </p:nvSpPr>
        <p:spPr>
          <a:xfrm>
            <a:off x="939165" y="186690"/>
            <a:ext cx="6299835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数据可视化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17" name="圆角矩形 16"/>
          <p:cNvSpPr/>
          <p:nvPr>
            <p:custDataLst>
              <p:tags r:id="rId2"/>
            </p:custDataLst>
          </p:nvPr>
        </p:nvSpPr>
        <p:spPr>
          <a:xfrm>
            <a:off x="-1457960" y="2266950"/>
            <a:ext cx="15123160" cy="2326640"/>
          </a:xfrm>
          <a:prstGeom prst="roundRect">
            <a:avLst>
              <a:gd name="adj" fmla="val 50000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419100" dist="177800" dir="2700000" sx="103000" sy="103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6" name="圆角矩形 15"/>
          <p:cNvSpPr/>
          <p:nvPr>
            <p:custDataLst>
              <p:tags r:id="rId3"/>
            </p:custDataLst>
          </p:nvPr>
        </p:nvSpPr>
        <p:spPr>
          <a:xfrm rot="2700000">
            <a:off x="1532255" y="2155190"/>
            <a:ext cx="3282950" cy="3225165"/>
          </a:xfrm>
          <a:prstGeom prst="roundRect">
            <a:avLst/>
          </a:prstGeom>
          <a:solidFill>
            <a:srgbClr val="F7B6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2" name="圆角矩形 21"/>
          <p:cNvSpPr/>
          <p:nvPr>
            <p:custDataLst>
              <p:tags r:id="rId4"/>
            </p:custDataLst>
          </p:nvPr>
        </p:nvSpPr>
        <p:spPr>
          <a:xfrm rot="2700000">
            <a:off x="1788795" y="1587500"/>
            <a:ext cx="2771140" cy="2722245"/>
          </a:xfrm>
          <a:prstGeom prst="roundRect">
            <a:avLst/>
          </a:prstGeom>
          <a:blipFill rotWithShape="0">
            <a:blip r:embed="rId5"/>
            <a:tile tx="25400" ty="311150" sx="70000" sy="70000" flip="xy" algn="ctr"/>
          </a:blip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8" name="圆角矩形 47"/>
          <p:cNvSpPr/>
          <p:nvPr>
            <p:custDataLst>
              <p:tags r:id="rId6"/>
            </p:custDataLst>
          </p:nvPr>
        </p:nvSpPr>
        <p:spPr bwMode="auto">
          <a:xfrm>
            <a:off x="6090285" y="1229360"/>
            <a:ext cx="4740275" cy="5186045"/>
          </a:xfrm>
          <a:prstGeom prst="roundRect">
            <a:avLst>
              <a:gd name="adj" fmla="val 2827"/>
            </a:avLst>
          </a:prstGeom>
          <a:solidFill>
            <a:schemeClr val="bg1"/>
          </a:solidFill>
          <a:ln w="6350">
            <a:noFill/>
          </a:ln>
          <a:effectLst>
            <a:outerShdw blurRad="1270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51" name="圆角矩形 50"/>
          <p:cNvSpPr/>
          <p:nvPr>
            <p:custDataLst>
              <p:tags r:id="rId7"/>
            </p:custDataLst>
          </p:nvPr>
        </p:nvSpPr>
        <p:spPr>
          <a:xfrm>
            <a:off x="6376670" y="1529080"/>
            <a:ext cx="2020570" cy="627380"/>
          </a:xfrm>
          <a:prstGeom prst="roundRect">
            <a:avLst>
              <a:gd name="adj" fmla="val 50000"/>
            </a:avLst>
          </a:prstGeom>
          <a:solidFill>
            <a:srgbClr val="FFC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0" name="圆角矩形 49"/>
          <p:cNvSpPr/>
          <p:nvPr>
            <p:custDataLst>
              <p:tags r:id="rId8"/>
            </p:custDataLst>
          </p:nvPr>
        </p:nvSpPr>
        <p:spPr>
          <a:xfrm>
            <a:off x="7596505" y="1446530"/>
            <a:ext cx="2536825" cy="820420"/>
          </a:xfrm>
          <a:prstGeom prst="roundRect">
            <a:avLst>
              <a:gd name="adj" fmla="val 50000"/>
            </a:avLst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4" name="TextBox 2"/>
          <p:cNvSpPr txBox="1"/>
          <p:nvPr>
            <p:custDataLst>
              <p:tags r:id="rId9"/>
            </p:custDataLst>
          </p:nvPr>
        </p:nvSpPr>
        <p:spPr>
          <a:xfrm>
            <a:off x="6376670" y="2456180"/>
            <a:ext cx="3992880" cy="22713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4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通过大屏、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HTML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网站等形式对挖掘到的日志信息、计算出的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Open-Rank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结果以及从数据中可得出的结论（包括论文、改进措施等形式）进行通俗化、可视化、图像化展示，能够更好地使得开源挖掘与开源计算结果得到产出。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4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 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将表格式、未分拣的数据结果进行分拣、制图后输出，能够更便捷、更直接地向开源社区参与者展示结果，而非在数据堆中大海捞针；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altLang="zh-CN" sz="1400" b="1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·</a:t>
            </a:r>
            <a:r>
              <a:rPr lang="en-US" altLang="zh-CN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 </a:t>
            </a:r>
            <a:r>
              <a:rPr lang="zh-CN" altLang="en-US" sz="1400" dirty="0">
                <a:latin typeface="HarmonyOS Sans SC" panose="00000500000000000000" pitchFamily="2" charset="-122"/>
                <a:ea typeface="HarmonyOS Sans SC" panose="00000500000000000000" pitchFamily="2" charset="-122"/>
                <a:cs typeface="微软雅黑" panose="020B0503020204020204" charset="-122"/>
                <a:sym typeface="思源黑体 CN Light" panose="020B0300000000000000" charset="-122"/>
              </a:rPr>
              <a:t>这也能帮助更好地对开源社区进行宣传与推广。</a:t>
            </a:r>
            <a:endParaRPr lang="zh-CN" altLang="en-US" sz="1400" dirty="0">
              <a:latin typeface="HarmonyOS Sans SC" panose="00000500000000000000" pitchFamily="2" charset="-122"/>
              <a:ea typeface="HarmonyOS Sans SC" panose="00000500000000000000" pitchFamily="2" charset="-122"/>
              <a:cs typeface="微软雅黑" panose="020B0503020204020204" charset="-122"/>
              <a:sym typeface="思源黑体 CN Light" panose="020B0300000000000000" charset="-122"/>
            </a:endParaRPr>
          </a:p>
        </p:txBody>
      </p:sp>
      <p:sp>
        <p:nvSpPr>
          <p:cNvPr id="49" name="圆角矩形 48"/>
          <p:cNvSpPr/>
          <p:nvPr>
            <p:custDataLst>
              <p:tags r:id="rId10"/>
            </p:custDataLst>
          </p:nvPr>
        </p:nvSpPr>
        <p:spPr>
          <a:xfrm>
            <a:off x="6577330" y="1599565"/>
            <a:ext cx="3556000" cy="495300"/>
          </a:xfrm>
          <a:prstGeom prst="roundRect">
            <a:avLst>
              <a:gd name="adj" fmla="val 50000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52" name="PA-矩形 4"/>
          <p:cNvSpPr/>
          <p:nvPr>
            <p:custDataLst>
              <p:tags r:id="rId11"/>
            </p:custDataLst>
          </p:nvPr>
        </p:nvSpPr>
        <p:spPr>
          <a:xfrm>
            <a:off x="6638925" y="1643380"/>
            <a:ext cx="3440430" cy="3016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普惠开源社区的金钥匙</a:t>
            </a:r>
            <a:endParaRPr kumimoji="0" lang="zh-CN" altLang="en-US" sz="2400" b="1" i="0" u="none" strike="noStrike" kern="1200" cap="none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3" name="圆角矩形 2"/>
          <p:cNvSpPr/>
          <p:nvPr>
            <p:custDataLst>
              <p:tags r:id="rId12"/>
            </p:custDataLst>
          </p:nvPr>
        </p:nvSpPr>
        <p:spPr bwMode="auto">
          <a:xfrm>
            <a:off x="6091555" y="6265545"/>
            <a:ext cx="4737100" cy="335280"/>
          </a:xfrm>
          <a:prstGeom prst="roundRect">
            <a:avLst>
              <a:gd name="adj" fmla="val 2827"/>
            </a:avLst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419100" dist="177800" dir="2700000" sx="103000" sy="103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02</a:t>
            </a:r>
            <a:endParaRPr lang="en-US" altLang="zh-CN" sz="1000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8368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tabLst>
                <a:tab pos="3491865" algn="l"/>
              </a:tabLst>
            </a:pPr>
            <a:r>
              <a:rPr lang="zh-CN" altLang="en-US" sz="4400" spc="1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项目介绍</a:t>
            </a:r>
            <a:endParaRPr lang="zh-CN" altLang="en-US" sz="4400" spc="1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58794" y="4385310"/>
            <a:ext cx="213066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Brief I</a:t>
            </a:r>
            <a:r>
              <a:rPr lang="zh-CN" altLang="en-US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ntroduction</a:t>
            </a:r>
            <a:r>
              <a:rPr lang="en-US" altLang="zh-CN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 </a:t>
            </a:r>
            <a:endParaRPr lang="en-US" altLang="zh-CN" sz="1600" kern="0" spc="80" dirty="0">
              <a:solidFill>
                <a:schemeClr val="tx1">
                  <a:lumMod val="65000"/>
                  <a:lumOff val="3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  <a:p>
            <a:r>
              <a:rPr lang="en-US" altLang="zh-CN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       to Project</a:t>
            </a:r>
            <a:endParaRPr lang="en-US" altLang="zh-CN" sz="1600" kern="0" spc="80" dirty="0">
              <a:solidFill>
                <a:schemeClr val="tx1">
                  <a:lumMod val="65000"/>
                  <a:lumOff val="3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4592955" y="4224020"/>
            <a:ext cx="2977515" cy="290703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9" h="4867">
                <a:moveTo>
                  <a:pt x="0" y="0"/>
                </a:moveTo>
                <a:lnTo>
                  <a:pt x="34" y="52"/>
                </a:lnTo>
                <a:cubicBezTo>
                  <a:pt x="535" y="793"/>
                  <a:pt x="1383" y="1281"/>
                  <a:pt x="2345" y="1281"/>
                </a:cubicBezTo>
                <a:cubicBezTo>
                  <a:pt x="3307" y="1281"/>
                  <a:pt x="4155" y="793"/>
                  <a:pt x="4656" y="52"/>
                </a:cubicBezTo>
                <a:lnTo>
                  <a:pt x="4689" y="2"/>
                </a:lnTo>
                <a:lnTo>
                  <a:pt x="4689" y="4867"/>
                </a:lnTo>
                <a:lnTo>
                  <a:pt x="0" y="4867"/>
                </a:lnTo>
                <a:lnTo>
                  <a:pt x="0" y="0"/>
                </a:lnTo>
                <a:close/>
              </a:path>
            </a:pathLst>
          </a:custGeom>
          <a:solidFill>
            <a:srgbClr val="E92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3" name="任意多边形 22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5" name="任意多边形 24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7" name="TextBox 2"/>
          <p:cNvSpPr txBox="1"/>
          <p:nvPr>
            <p:custDataLst>
              <p:tags r:id="rId1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项目主题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9" name="任意多边形 28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cxnSp>
        <p:nvCxnSpPr>
          <p:cNvPr id="4" name="Straight Connector 3"/>
          <p:cNvCxnSpPr/>
          <p:nvPr>
            <p:custDataLst>
              <p:tags r:id="rId2"/>
            </p:custDataLst>
          </p:nvPr>
        </p:nvCxnSpPr>
        <p:spPr>
          <a:xfrm>
            <a:off x="-4834" y="5477329"/>
            <a:ext cx="1220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>
            <p:custDataLst>
              <p:tags r:id="rId3"/>
            </p:custDataLst>
          </p:nvPr>
        </p:nvSpPr>
        <p:spPr>
          <a:xfrm>
            <a:off x="5792470" y="5177155"/>
            <a:ext cx="578485" cy="578485"/>
          </a:xfrm>
          <a:prstGeom prst="ellipse">
            <a:avLst/>
          </a:prstGeom>
          <a:solidFill>
            <a:srgbClr val="E92E25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0" name="Oval 9"/>
          <p:cNvSpPr/>
          <p:nvPr>
            <p:custDataLst>
              <p:tags r:id="rId4"/>
            </p:custDataLst>
          </p:nvPr>
        </p:nvSpPr>
        <p:spPr>
          <a:xfrm>
            <a:off x="7969885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Oval 10"/>
          <p:cNvSpPr/>
          <p:nvPr>
            <p:custDataLst>
              <p:tags r:id="rId5"/>
            </p:custDataLst>
          </p:nvPr>
        </p:nvSpPr>
        <p:spPr>
          <a:xfrm>
            <a:off x="9923780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4" name="Oval 9"/>
          <p:cNvSpPr/>
          <p:nvPr>
            <p:custDataLst>
              <p:tags r:id="rId6"/>
            </p:custDataLst>
          </p:nvPr>
        </p:nvSpPr>
        <p:spPr>
          <a:xfrm>
            <a:off x="1884680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Oval 10"/>
          <p:cNvSpPr/>
          <p:nvPr>
            <p:custDataLst>
              <p:tags r:id="rId7"/>
            </p:custDataLst>
          </p:nvPr>
        </p:nvSpPr>
        <p:spPr>
          <a:xfrm>
            <a:off x="3838575" y="5288915"/>
            <a:ext cx="354965" cy="35496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70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Oval 4"/>
          <p:cNvSpPr/>
          <p:nvPr/>
        </p:nvSpPr>
        <p:spPr bwMode="auto">
          <a:xfrm>
            <a:off x="1183005" y="1913255"/>
            <a:ext cx="3019425" cy="2144395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9" name="Oval 4"/>
          <p:cNvSpPr/>
          <p:nvPr/>
        </p:nvSpPr>
        <p:spPr bwMode="auto">
          <a:xfrm>
            <a:off x="8114665" y="1913255"/>
            <a:ext cx="2845435" cy="1781810"/>
          </a:xfrm>
          <a:prstGeom prst="ellipse">
            <a:avLst/>
          </a:prstGeom>
          <a:blipFill rotWithShape="1">
            <a:blip r:embed="rId9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10"/>
            </p:custDataLst>
          </p:nvPr>
        </p:nvSpPr>
        <p:spPr>
          <a:xfrm flipV="1">
            <a:off x="4597400" y="-15875"/>
            <a:ext cx="2977515" cy="16764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9" h="2971">
                <a:moveTo>
                  <a:pt x="0" y="0"/>
                </a:moveTo>
                <a:lnTo>
                  <a:pt x="34" y="52"/>
                </a:lnTo>
                <a:cubicBezTo>
                  <a:pt x="535" y="793"/>
                  <a:pt x="1383" y="1281"/>
                  <a:pt x="2345" y="1281"/>
                </a:cubicBezTo>
                <a:cubicBezTo>
                  <a:pt x="3307" y="1281"/>
                  <a:pt x="4155" y="793"/>
                  <a:pt x="4656" y="52"/>
                </a:cubicBezTo>
                <a:lnTo>
                  <a:pt x="4689" y="2"/>
                </a:lnTo>
                <a:lnTo>
                  <a:pt x="4689" y="2971"/>
                </a:lnTo>
                <a:lnTo>
                  <a:pt x="0" y="2971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3" name="Oval 4" descr="&amp;pky260_sjzg_VCG41N466573895&amp;"/>
          <p:cNvSpPr/>
          <p:nvPr/>
        </p:nvSpPr>
        <p:spPr bwMode="auto">
          <a:xfrm>
            <a:off x="4521200" y="155575"/>
            <a:ext cx="3053715" cy="3072130"/>
          </a:xfrm>
          <a:prstGeom prst="ellipse">
            <a:avLst/>
          </a:prstGeom>
          <a:blipFill rotWithShape="1">
            <a:blip r:embed="rId11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  <p:sp>
        <p:nvSpPr>
          <p:cNvPr id="17" name="任意多边形 16"/>
          <p:cNvSpPr/>
          <p:nvPr/>
        </p:nvSpPr>
        <p:spPr>
          <a:xfrm rot="2700000">
            <a:off x="10850245" y="2854960"/>
            <a:ext cx="704850" cy="69278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777" h="3710">
                <a:moveTo>
                  <a:pt x="618" y="0"/>
                </a:moveTo>
                <a:lnTo>
                  <a:pt x="3159" y="0"/>
                </a:lnTo>
                <a:cubicBezTo>
                  <a:pt x="3500" y="0"/>
                  <a:pt x="3777" y="277"/>
                  <a:pt x="3777" y="618"/>
                </a:cubicBezTo>
                <a:lnTo>
                  <a:pt x="3777" y="3092"/>
                </a:lnTo>
                <a:cubicBezTo>
                  <a:pt x="3777" y="3433"/>
                  <a:pt x="3500" y="3710"/>
                  <a:pt x="3159" y="3710"/>
                </a:cubicBezTo>
                <a:lnTo>
                  <a:pt x="3125" y="3710"/>
                </a:lnTo>
                <a:lnTo>
                  <a:pt x="3125" y="1484"/>
                </a:lnTo>
                <a:cubicBezTo>
                  <a:pt x="3125" y="1038"/>
                  <a:pt x="2763" y="676"/>
                  <a:pt x="2317" y="676"/>
                </a:cubicBezTo>
                <a:lnTo>
                  <a:pt x="0" y="676"/>
                </a:lnTo>
                <a:lnTo>
                  <a:pt x="0" y="618"/>
                </a:lnTo>
                <a:cubicBezTo>
                  <a:pt x="0" y="277"/>
                  <a:pt x="277" y="0"/>
                  <a:pt x="618" y="0"/>
                </a:cubicBezTo>
                <a:close/>
              </a:path>
            </a:pathLst>
          </a:custGeom>
          <a:solidFill>
            <a:srgbClr val="FFC000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8" name="任意多边形 17"/>
          <p:cNvSpPr/>
          <p:nvPr/>
        </p:nvSpPr>
        <p:spPr>
          <a:xfrm rot="18900000" flipH="1">
            <a:off x="617855" y="2854960"/>
            <a:ext cx="704850" cy="69278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777" h="3710">
                <a:moveTo>
                  <a:pt x="618" y="0"/>
                </a:moveTo>
                <a:lnTo>
                  <a:pt x="3159" y="0"/>
                </a:lnTo>
                <a:cubicBezTo>
                  <a:pt x="3500" y="0"/>
                  <a:pt x="3777" y="277"/>
                  <a:pt x="3777" y="618"/>
                </a:cubicBezTo>
                <a:lnTo>
                  <a:pt x="3777" y="3092"/>
                </a:lnTo>
                <a:cubicBezTo>
                  <a:pt x="3777" y="3433"/>
                  <a:pt x="3500" y="3710"/>
                  <a:pt x="3159" y="3710"/>
                </a:cubicBezTo>
                <a:lnTo>
                  <a:pt x="3125" y="3710"/>
                </a:lnTo>
                <a:lnTo>
                  <a:pt x="3125" y="1484"/>
                </a:lnTo>
                <a:cubicBezTo>
                  <a:pt x="3125" y="1038"/>
                  <a:pt x="2763" y="676"/>
                  <a:pt x="2317" y="676"/>
                </a:cubicBezTo>
                <a:lnTo>
                  <a:pt x="0" y="676"/>
                </a:lnTo>
                <a:lnTo>
                  <a:pt x="0" y="618"/>
                </a:lnTo>
                <a:cubicBezTo>
                  <a:pt x="0" y="277"/>
                  <a:pt x="277" y="0"/>
                  <a:pt x="618" y="0"/>
                </a:cubicBezTo>
                <a:close/>
              </a:path>
            </a:pathLst>
          </a:custGeom>
          <a:solidFill>
            <a:srgbClr val="FFC000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7" name="Oval 4" descr="&amp;pky270_sjzg_VCG41N500750287&amp;"/>
          <p:cNvSpPr/>
          <p:nvPr>
            <p:custDataLst>
              <p:tags r:id="rId12"/>
            </p:custDataLst>
          </p:nvPr>
        </p:nvSpPr>
        <p:spPr bwMode="auto">
          <a:xfrm>
            <a:off x="4517390" y="3227705"/>
            <a:ext cx="3138170" cy="3161665"/>
          </a:xfrm>
          <a:prstGeom prst="ellipse">
            <a:avLst/>
          </a:prstGeom>
          <a:blipFill rotWithShape="1">
            <a:blip r:embed="rId13"/>
            <a:stretch>
              <a:fillRect/>
            </a:stretch>
          </a:blipFill>
          <a:ln w="6350">
            <a:noFill/>
          </a:ln>
          <a:effectLst>
            <a:outerShdw blurRad="241300" dist="2667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2" grpId="1" animBg="1"/>
      <p:bldP spid="9" grpId="0" bldLvl="0" animBg="1"/>
      <p:bldP spid="9" grpId="1" animBg="1"/>
      <p:bldP spid="13" grpId="0" bldLvl="0" animBg="1"/>
      <p:bldP spid="13" grpId="1" animBg="1"/>
      <p:bldP spid="17" grpId="0" bldLvl="0" animBg="1"/>
      <p:bldP spid="17" grpId="1" animBg="1"/>
      <p:bldP spid="18" grpId="0" bldLvl="0" animBg="1"/>
      <p:bldP spid="18" grpId="1" animBg="1"/>
      <p:bldP spid="7" grpId="0" bldLvl="0" animBg="1"/>
      <p:bldP spid="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Oval 7"/>
          <p:cNvSpPr/>
          <p:nvPr>
            <p:custDataLst>
              <p:tags r:id="rId1"/>
            </p:custDataLst>
          </p:nvPr>
        </p:nvSpPr>
        <p:spPr>
          <a:xfrm>
            <a:off x="3721735" y="1353185"/>
            <a:ext cx="4723130" cy="4725035"/>
          </a:xfrm>
          <a:prstGeom prst="ellipse">
            <a:avLst/>
          </a:prstGeom>
          <a:solidFill>
            <a:schemeClr val="bg2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85" tIns="121892" rIns="243785" bIns="121892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23" name="任意多边形 22"/>
          <p:cNvSpPr/>
          <p:nvPr/>
        </p:nvSpPr>
        <p:spPr>
          <a:xfrm rot="8040000" flipH="1">
            <a:off x="-126365" y="14986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5" name="任意多边形 24"/>
          <p:cNvSpPr/>
          <p:nvPr/>
        </p:nvSpPr>
        <p:spPr>
          <a:xfrm rot="8040000" flipH="1">
            <a:off x="-375920" y="15049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7" name="TextBox 2"/>
          <p:cNvSpPr txBox="1"/>
          <p:nvPr>
            <p:custDataLst>
              <p:tags r:id="rId2"/>
            </p:custDataLst>
          </p:nvPr>
        </p:nvSpPr>
        <p:spPr>
          <a:xfrm>
            <a:off x="939165" y="241300"/>
            <a:ext cx="215011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3200" b="1" dirty="0">
                <a:solidFill>
                  <a:srgbClr val="E92E25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rPr>
              <a:t>项目规划</a:t>
            </a:r>
            <a:endParaRPr lang="zh-CN" altLang="en-US" sz="3200" b="1" dirty="0">
              <a:solidFill>
                <a:srgbClr val="E92E25"/>
              </a:solidFill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 rot="18840000" flipH="1">
            <a:off x="11838940" y="6000115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9" name="任意多边形 28"/>
          <p:cNvSpPr/>
          <p:nvPr/>
        </p:nvSpPr>
        <p:spPr>
          <a:xfrm rot="18840000" flipH="1">
            <a:off x="11589385" y="6000750"/>
            <a:ext cx="720725" cy="70612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3" name="Rectangle 3"/>
          <p:cNvSpPr/>
          <p:nvPr/>
        </p:nvSpPr>
        <p:spPr>
          <a:xfrm>
            <a:off x="838200" y="2105757"/>
            <a:ext cx="5257800" cy="1610935"/>
          </a:xfrm>
          <a:prstGeom prst="rect">
            <a:avLst/>
          </a:prstGeom>
          <a:solidFill>
            <a:srgbClr val="EB564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82843" tIns="91423" rIns="182843" bIns="91423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4" name="Rectangle 4"/>
          <p:cNvSpPr/>
          <p:nvPr/>
        </p:nvSpPr>
        <p:spPr>
          <a:xfrm>
            <a:off x="6096000" y="2105757"/>
            <a:ext cx="5257800" cy="1610935"/>
          </a:xfrm>
          <a:prstGeom prst="rect">
            <a:avLst/>
          </a:prstGeom>
          <a:solidFill>
            <a:srgbClr val="ED7D3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3" rIns="182843" bIns="91423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5" name="Rectangle 5"/>
          <p:cNvSpPr/>
          <p:nvPr/>
        </p:nvSpPr>
        <p:spPr>
          <a:xfrm>
            <a:off x="838200" y="3716690"/>
            <a:ext cx="5257800" cy="161093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lt"/>
            </a:endParaRPr>
          </a:p>
        </p:txBody>
      </p:sp>
      <p:sp>
        <p:nvSpPr>
          <p:cNvPr id="16" name="Rectangle 6"/>
          <p:cNvSpPr/>
          <p:nvPr/>
        </p:nvSpPr>
        <p:spPr>
          <a:xfrm>
            <a:off x="6096000" y="3716690"/>
            <a:ext cx="5257800" cy="161093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3" rIns="182843" bIns="91423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7" name="Oval 7"/>
          <p:cNvSpPr/>
          <p:nvPr/>
        </p:nvSpPr>
        <p:spPr>
          <a:xfrm>
            <a:off x="4485484" y="2104670"/>
            <a:ext cx="3222117" cy="3222956"/>
          </a:xfrm>
          <a:prstGeom prst="ellipse">
            <a:avLst/>
          </a:prstGeom>
          <a:solidFill>
            <a:schemeClr val="bg2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85" tIns="121892" rIns="243785" bIns="121892" rtlCol="0" anchor="ctr"/>
          <a:lstStyle/>
          <a:p>
            <a:pPr algn="ctr"/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4" name="Freeform 29"/>
          <p:cNvSpPr/>
          <p:nvPr/>
        </p:nvSpPr>
        <p:spPr bwMode="auto">
          <a:xfrm>
            <a:off x="2943225" y="2345055"/>
            <a:ext cx="605155" cy="861695"/>
          </a:xfrm>
          <a:custGeom>
            <a:avLst/>
            <a:gdLst>
              <a:gd name="T0" fmla="*/ 165 w 797"/>
              <a:gd name="T1" fmla="*/ 234 h 796"/>
              <a:gd name="T2" fmla="*/ 0 w 797"/>
              <a:gd name="T3" fmla="*/ 398 h 796"/>
              <a:gd name="T4" fmla="*/ 165 w 797"/>
              <a:gd name="T5" fmla="*/ 562 h 796"/>
              <a:gd name="T6" fmla="*/ 165 w 797"/>
              <a:gd name="T7" fmla="*/ 796 h 796"/>
              <a:gd name="T8" fmla="*/ 399 w 797"/>
              <a:gd name="T9" fmla="*/ 796 h 796"/>
              <a:gd name="T10" fmla="*/ 797 w 797"/>
              <a:gd name="T11" fmla="*/ 398 h 796"/>
              <a:gd name="T12" fmla="*/ 399 w 797"/>
              <a:gd name="T13" fmla="*/ 0 h 796"/>
              <a:gd name="T14" fmla="*/ 165 w 797"/>
              <a:gd name="T15" fmla="*/ 0 h 796"/>
              <a:gd name="T16" fmla="*/ 165 w 797"/>
              <a:gd name="T17" fmla="*/ 234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53" h="1357">
                <a:moveTo>
                  <a:pt x="0" y="0"/>
                </a:moveTo>
                <a:lnTo>
                  <a:pt x="274" y="0"/>
                </a:lnTo>
                <a:lnTo>
                  <a:pt x="953" y="678"/>
                </a:lnTo>
                <a:lnTo>
                  <a:pt x="274" y="1357"/>
                </a:lnTo>
                <a:lnTo>
                  <a:pt x="0" y="1357"/>
                </a:lnTo>
                <a:lnTo>
                  <a:pt x="0" y="0"/>
                </a:lnTo>
                <a:close/>
              </a:path>
            </a:pathLst>
          </a:custGeom>
          <a:solidFill>
            <a:srgbClr val="EB564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83" name="图片 82" descr="templates\docerresourceshop\icons\\32313534303333323b32313534303331393bd4b2bbb7cdbc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38219" y="4115016"/>
            <a:ext cx="520700" cy="520700"/>
          </a:xfrm>
          <a:prstGeom prst="rect">
            <a:avLst/>
          </a:prstGeom>
        </p:spPr>
      </p:pic>
      <p:pic>
        <p:nvPicPr>
          <p:cNvPr id="84" name="图片 83" descr="templates\docerresourceshop\icons\\32313534303333323b32313534303331363bc9cfc9fdc7f7cac6d6f9d0cecdbc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36806" y="2746591"/>
            <a:ext cx="544195" cy="545465"/>
          </a:xfrm>
          <a:prstGeom prst="rect">
            <a:avLst/>
          </a:prstGeom>
        </p:spPr>
      </p:pic>
      <p:pic>
        <p:nvPicPr>
          <p:cNvPr id="85" name="图片 84" descr="templates\docerresourceshop\icons\\32313534303333323b32313534303332373bb5e3d7b4b7d6c9a2cdbc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36806" y="4091521"/>
            <a:ext cx="544195" cy="544195"/>
          </a:xfrm>
          <a:prstGeom prst="rect">
            <a:avLst/>
          </a:prstGeom>
        </p:spPr>
      </p:pic>
      <p:pic>
        <p:nvPicPr>
          <p:cNvPr id="7" name="图片 6" descr="templates\docerresourceshop\icons\\32313534303333323b32313534303332363bd6f9d0cecdbc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38219" y="2771991"/>
            <a:ext cx="520065" cy="520065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7958455" y="3829685"/>
            <a:ext cx="3329940" cy="1497965"/>
            <a:chOff x="12583" y="6370"/>
            <a:chExt cx="5244" cy="2359"/>
          </a:xfrm>
        </p:grpSpPr>
        <p:sp>
          <p:nvSpPr>
            <p:cNvPr id="81" name="PA-矩形 4"/>
            <p:cNvSpPr/>
            <p:nvPr>
              <p:custDataLst>
                <p:tags r:id="rId11"/>
              </p:custDataLst>
            </p:nvPr>
          </p:nvSpPr>
          <p:spPr>
            <a:xfrm>
              <a:off x="12583" y="6370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降低成本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82" name="PA-矩形 5"/>
            <p:cNvSpPr/>
            <p:nvPr>
              <p:custDataLst>
                <p:tags r:id="rId12"/>
              </p:custDataLst>
            </p:nvPr>
          </p:nvSpPr>
          <p:spPr>
            <a:xfrm>
              <a:off x="12682" y="6891"/>
              <a:ext cx="5145" cy="1838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l">
                <a:lnSpc>
                  <a:spcPct val="160000"/>
                </a:lnSpc>
                <a:buClrTx/>
                <a:buSzTx/>
                <a:buNone/>
              </a:pPr>
              <a:r>
                <a:rPr 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+mn-ea"/>
                </a:rPr>
                <a:t>尽可能多地采用开源资源，搭配上原创性的想法，采用较低的成本和可行性方案设计出一款符合开源社区原则、符合用户导向性和用户友好性的项目。</a:t>
              </a:r>
              <a:endParaRPr lang="zh-CN" sz="12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021955" y="2345055"/>
            <a:ext cx="3217545" cy="1090930"/>
            <a:chOff x="12683" y="3861"/>
            <a:chExt cx="5067" cy="1718"/>
          </a:xfrm>
        </p:grpSpPr>
        <p:sp>
          <p:nvSpPr>
            <p:cNvPr id="10" name="PA-矩形 4"/>
            <p:cNvSpPr/>
            <p:nvPr>
              <p:custDataLst>
                <p:tags r:id="rId13"/>
              </p:custDataLst>
            </p:nvPr>
          </p:nvSpPr>
          <p:spPr>
            <a:xfrm>
              <a:off x="12683" y="3861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技术使用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11" name="PA-矩形 5"/>
            <p:cNvSpPr/>
            <p:nvPr>
              <p:custDataLst>
                <p:tags r:id="rId14"/>
              </p:custDataLst>
            </p:nvPr>
          </p:nvSpPr>
          <p:spPr>
            <a:xfrm>
              <a:off x="12683" y="4382"/>
              <a:ext cx="5067" cy="11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l">
                <a:lnSpc>
                  <a:spcPct val="160000"/>
                </a:lnSpc>
                <a:buClrTx/>
                <a:buSzTx/>
                <a:buNone/>
              </a:pP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采用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Python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JavaScript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CSS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HTML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等语言分别引入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API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、设计交互模块、</a:t>
              </a:r>
              <a:r>
                <a:rPr kumimoji="0" lang="en-US" altLang="zh-CN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UI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模块等</a:t>
              </a:r>
              <a:endParaRPr kumimoji="0" lang="zh-CN" altLang="en-US" sz="1200" b="0" i="0" u="none" strike="noStrike" kern="1200" cap="none" spc="0" normalizeH="0" baseline="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  <a:p>
              <a:pPr algn="l">
                <a:lnSpc>
                  <a:spcPct val="160000"/>
                </a:lnSpc>
                <a:buClrTx/>
                <a:buSzTx/>
                <a:buNone/>
              </a:pP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使用</a:t>
              </a:r>
              <a:r>
                <a:rPr kumimoji="0" lang="en-US" altLang="zh-CN" sz="1200" b="0" i="0" u="none" strike="noStrike" kern="1200" cap="none" spc="0" normalizeH="0" baseline="0" dirty="0" err="1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Icongo</a:t>
              </a:r>
              <a:r>
                <a:rPr kumimoji="0" lang="zh-CN" altLang="en-US" sz="1200" b="0" i="0" u="none" strike="noStrike" kern="1200" cap="none" spc="0" normalizeH="0" baseline="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数据库，符合工具技术要求。</a:t>
              </a:r>
              <a:endParaRPr kumimoji="0" lang="zh-CN" altLang="en-US" sz="1200" b="0" i="0" u="none" strike="noStrike" kern="1200" cap="none" spc="0" normalizeH="0" baseline="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57580" y="2277110"/>
            <a:ext cx="3448050" cy="1090295"/>
            <a:chOff x="2365" y="3693"/>
            <a:chExt cx="4390" cy="1717"/>
          </a:xfrm>
        </p:grpSpPr>
        <p:sp>
          <p:nvSpPr>
            <p:cNvPr id="12" name="PA-矩形 4"/>
            <p:cNvSpPr/>
            <p:nvPr>
              <p:custDataLst>
                <p:tags r:id="rId15"/>
              </p:custDataLst>
            </p:nvPr>
          </p:nvSpPr>
          <p:spPr>
            <a:xfrm>
              <a:off x="2365" y="3693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屏幕规划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21" name="PA-矩形 5"/>
            <p:cNvSpPr/>
            <p:nvPr>
              <p:custDataLst>
                <p:tags r:id="rId16"/>
              </p:custDataLst>
            </p:nvPr>
          </p:nvSpPr>
          <p:spPr>
            <a:xfrm>
              <a:off x="2365" y="4214"/>
              <a:ext cx="4390" cy="11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r">
                <a:lnSpc>
                  <a:spcPct val="160000"/>
                </a:lnSpc>
                <a:buClrTx/>
                <a:buSzTx/>
                <a:buNone/>
              </a:pPr>
              <a:r>
                <a:rPr 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将整个大屏分为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Banner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Left zone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、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Right- Zone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以及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Button Bar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三个部分，在两个主要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Zone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中嵌入图标和仪表盘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(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技术难点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)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。</a:t>
              </a:r>
              <a:endParaRPr lang="zh-CN" altLang="en-US" sz="120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940435" y="3907790"/>
            <a:ext cx="3387725" cy="1090930"/>
            <a:chOff x="1651" y="3693"/>
            <a:chExt cx="5335" cy="1718"/>
          </a:xfrm>
        </p:grpSpPr>
        <p:sp>
          <p:nvSpPr>
            <p:cNvPr id="47" name="PA-矩形 4"/>
            <p:cNvSpPr/>
            <p:nvPr>
              <p:custDataLst>
                <p:tags r:id="rId17"/>
              </p:custDataLst>
            </p:nvPr>
          </p:nvSpPr>
          <p:spPr>
            <a:xfrm>
              <a:off x="2365" y="3693"/>
              <a:ext cx="4390" cy="4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armonyOS Sans SC" panose="00000500000000000000" pitchFamily="2" charset="-122"/>
                  <a:ea typeface="HarmonyOS Sans SC" panose="00000500000000000000" pitchFamily="2" charset="-122"/>
                  <a:cs typeface="思源黑体 CN Light" panose="020B0300000000000000" charset="-122"/>
                  <a:sym typeface="思源黑体 CN Light" panose="020B0300000000000000" charset="-122"/>
                </a:rPr>
                <a:t>视觉效果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  <p:sp>
          <p:nvSpPr>
            <p:cNvPr id="48" name="PA-矩形 5"/>
            <p:cNvSpPr/>
            <p:nvPr>
              <p:custDataLst>
                <p:tags r:id="rId18"/>
              </p:custDataLst>
            </p:nvPr>
          </p:nvSpPr>
          <p:spPr>
            <a:xfrm>
              <a:off x="1651" y="4214"/>
              <a:ext cx="5335" cy="11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r">
                <a:lnSpc>
                  <a:spcPct val="160000"/>
                </a:lnSpc>
                <a:buClrTx/>
                <a:buSzTx/>
                <a:buNone/>
              </a:pPr>
              <a:r>
                <a:rPr 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采用年轻化、科技化的</a:t>
              </a:r>
              <a:r>
                <a:rPr lang="en-US" altLang="zh-CN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UI</a:t>
              </a:r>
              <a:r>
                <a:rPr lang="zh-CN" altLang="en-US"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设计和布局，增加开源项目的科技感、推广开源社区技术相关形象</a:t>
              </a:r>
              <a:r>
                <a:rPr sz="1200" dirty="0">
                  <a:solidFill>
                    <a:schemeClr val="bg1"/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  <a:cs typeface="标准粗黑" panose="02000503000000000000" charset="-122"/>
                  <a:sym typeface="+mn-ea"/>
                </a:rPr>
                <a:t>。</a:t>
              </a:r>
              <a:endParaRPr kumimoji="0" sz="1200" b="0" i="0" u="none" strike="noStrike" kern="1200" cap="none" spc="0" normalizeH="0" baseline="0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标准粗黑" panose="02000503000000000000" charset="-122"/>
                <a:sym typeface="+mn-ea"/>
              </a:endParaRPr>
            </a:p>
          </p:txBody>
        </p:sp>
      </p:grpSp>
      <p:sp>
        <p:nvSpPr>
          <p:cNvPr id="50" name="Rectangle 5"/>
          <p:cNvSpPr/>
          <p:nvPr>
            <p:custDataLst>
              <p:tags r:id="rId19"/>
            </p:custDataLst>
          </p:nvPr>
        </p:nvSpPr>
        <p:spPr>
          <a:xfrm>
            <a:off x="0" y="3716630"/>
            <a:ext cx="143510" cy="161099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lt"/>
            </a:endParaRPr>
          </a:p>
        </p:txBody>
      </p:sp>
      <p:sp>
        <p:nvSpPr>
          <p:cNvPr id="51" name="Rectangle 5"/>
          <p:cNvSpPr/>
          <p:nvPr>
            <p:custDataLst>
              <p:tags r:id="rId20"/>
            </p:custDataLst>
          </p:nvPr>
        </p:nvSpPr>
        <p:spPr>
          <a:xfrm>
            <a:off x="0" y="2101190"/>
            <a:ext cx="143510" cy="1610995"/>
          </a:xfrm>
          <a:prstGeom prst="rect">
            <a:avLst/>
          </a:prstGeom>
          <a:solidFill>
            <a:srgbClr val="EB564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82843" tIns="91423" rIns="182843" bIns="91423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2" name="Rectangle 5"/>
          <p:cNvSpPr/>
          <p:nvPr>
            <p:custDataLst>
              <p:tags r:id="rId21"/>
            </p:custDataLst>
          </p:nvPr>
        </p:nvSpPr>
        <p:spPr>
          <a:xfrm>
            <a:off x="12049760" y="3716630"/>
            <a:ext cx="143510" cy="161099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lt"/>
            </a:endParaRPr>
          </a:p>
        </p:txBody>
      </p:sp>
      <p:sp>
        <p:nvSpPr>
          <p:cNvPr id="53" name="Rectangle 5"/>
          <p:cNvSpPr/>
          <p:nvPr>
            <p:custDataLst>
              <p:tags r:id="rId22"/>
            </p:custDataLst>
          </p:nvPr>
        </p:nvSpPr>
        <p:spPr>
          <a:xfrm>
            <a:off x="12049760" y="2101190"/>
            <a:ext cx="143510" cy="1610995"/>
          </a:xfrm>
          <a:prstGeom prst="rect">
            <a:avLst/>
          </a:prstGeom>
          <a:solidFill>
            <a:srgbClr val="ED7D3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82843" tIns="91423" rIns="182843" bIns="91423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sz="2400" dirty="0">
              <a:latin typeface="HarmonyOS Sans SC" panose="00000500000000000000" pitchFamily="2" charset="-122"/>
              <a:ea typeface="HarmonyOS Sans SC" panose="000005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bldLvl="0" animBg="1"/>
      <p:bldP spid="15" grpId="1" animBg="1"/>
      <p:bldP spid="16" grpId="0" animBg="1"/>
      <p:bldP spid="16" grpId="1" animBg="1"/>
      <p:bldP spid="17" grpId="0" animBg="1"/>
      <p:bldP spid="17" grpId="1" animBg="1"/>
      <p:bldP spid="4" grpId="0" animBg="1"/>
      <p:bldP spid="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 rot="2700000">
            <a:off x="6445250" y="2371725"/>
            <a:ext cx="2398395" cy="2355850"/>
          </a:xfrm>
          <a:prstGeom prst="roundRect">
            <a:avLst/>
          </a:pr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8209280" y="2371725"/>
            <a:ext cx="2398395" cy="2355850"/>
          </a:xfrm>
          <a:prstGeom prst="roundRect">
            <a:avLst/>
          </a:prstGeom>
          <a:solidFill>
            <a:srgbClr val="E92E25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120" name="任意多边形 119"/>
          <p:cNvSpPr/>
          <p:nvPr>
            <p:custDataLst>
              <p:tags r:id="rId1"/>
            </p:custDataLst>
          </p:nvPr>
        </p:nvSpPr>
        <p:spPr>
          <a:xfrm rot="13500000" flipH="1">
            <a:off x="3928777" y="-1642530"/>
            <a:ext cx="3266009" cy="326601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" h="5143">
                <a:moveTo>
                  <a:pt x="4361" y="0"/>
                </a:moveTo>
                <a:cubicBezTo>
                  <a:pt x="4793" y="0"/>
                  <a:pt x="5143" y="350"/>
                  <a:pt x="5143" y="783"/>
                </a:cubicBezTo>
                <a:lnTo>
                  <a:pt x="5143" y="5143"/>
                </a:lnTo>
                <a:lnTo>
                  <a:pt x="0" y="0"/>
                </a:lnTo>
                <a:lnTo>
                  <a:pt x="4361" y="0"/>
                </a:lnTo>
                <a:close/>
              </a:path>
            </a:pathLst>
          </a:custGeom>
          <a:solidFill>
            <a:srgbClr val="E92E25">
              <a:alpha val="80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rot="2700000" flipH="1">
            <a:off x="3760945" y="5917476"/>
            <a:ext cx="1925498" cy="1925499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" h="3032">
                <a:moveTo>
                  <a:pt x="2452" y="0"/>
                </a:moveTo>
                <a:cubicBezTo>
                  <a:pt x="2772" y="0"/>
                  <a:pt x="3032" y="260"/>
                  <a:pt x="3032" y="581"/>
                </a:cubicBezTo>
                <a:lnTo>
                  <a:pt x="3032" y="3032"/>
                </a:lnTo>
                <a:lnTo>
                  <a:pt x="0" y="0"/>
                </a:lnTo>
                <a:lnTo>
                  <a:pt x="2452" y="0"/>
                </a:lnTo>
                <a:close/>
              </a:path>
            </a:pathLst>
          </a:custGeom>
          <a:solidFill>
            <a:srgbClr val="F7B61D">
              <a:alpha val="80000"/>
            </a:srgbClr>
          </a:solidFill>
          <a:ln>
            <a:noFill/>
          </a:ln>
          <a:effectLst>
            <a:outerShdw blurRad="317500" dist="1524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 rot="2700000">
            <a:off x="6948805" y="2026285"/>
            <a:ext cx="3133725" cy="30778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42900" dist="419100" dir="2700000" sx="95000" sy="95000" algn="t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0560" y="2200910"/>
            <a:ext cx="2990215" cy="1508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0" dirty="0">
                <a:solidFill>
                  <a:srgbClr val="E7524B"/>
                </a:solidFill>
                <a:effectLst>
                  <a:reflection blurRad="127000" stA="84000" endA="50" endPos="9000" dist="12700" dir="5400000" sy="-100000" algn="bl" rotWithShape="0"/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03</a:t>
            </a:r>
            <a:endParaRPr lang="en-US" altLang="zh-CN" sz="10000" dirty="0">
              <a:solidFill>
                <a:srgbClr val="E7524B"/>
              </a:solidFill>
              <a:effectLst>
                <a:reflection blurRad="127000" stA="84000" endA="50" endPos="9000" dist="12700" dir="5400000" sy="-100000" algn="bl" rotWithShape="0"/>
              </a:effectLst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83680" y="3676333"/>
            <a:ext cx="3863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tabLst>
                <a:tab pos="3491865" algn="l"/>
              </a:tabLst>
            </a:pPr>
            <a:r>
              <a:rPr lang="zh-CN" altLang="en-US" sz="4400" spc="1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思源黑体 CN Light" panose="020B0300000000000000" charset="-122"/>
              </a:rPr>
              <a:t>独特之处</a:t>
            </a:r>
            <a:endParaRPr lang="zh-CN" altLang="en-US" sz="4400" spc="1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思源黑体 CN Light" panose="020B03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46165" y="4445000"/>
            <a:ext cx="45250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indent="457200" algn="l">
              <a:buClrTx/>
              <a:buSzTx/>
              <a:buFontTx/>
            </a:pPr>
            <a:r>
              <a:rPr lang="en-US" sz="1600" kern="0" spc="8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Algerian" panose="04020705040A02060702" charset="0"/>
                <a:sym typeface="+mn-ea"/>
              </a:rPr>
              <a:t>Innovation Idea</a:t>
            </a:r>
            <a:endParaRPr lang="zh-CN" altLang="en-US" sz="1600" kern="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Algerian" panose="04020705040A02060702" charset="0"/>
              <a:sym typeface="+mn-ea"/>
            </a:endParaRPr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 rot="2700000">
            <a:off x="-2179958" y="144925"/>
            <a:ext cx="6552686" cy="6565836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319" h="10340">
                <a:moveTo>
                  <a:pt x="2661" y="0"/>
                </a:moveTo>
                <a:lnTo>
                  <a:pt x="8489" y="0"/>
                </a:lnTo>
                <a:cubicBezTo>
                  <a:pt x="9500" y="0"/>
                  <a:pt x="10319" y="819"/>
                  <a:pt x="10319" y="1830"/>
                </a:cubicBezTo>
                <a:lnTo>
                  <a:pt x="10319" y="7699"/>
                </a:lnTo>
                <a:lnTo>
                  <a:pt x="7678" y="10340"/>
                </a:lnTo>
                <a:lnTo>
                  <a:pt x="0" y="2661"/>
                </a:lnTo>
                <a:lnTo>
                  <a:pt x="26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42900" dist="4445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2700000">
            <a:off x="-2440099" y="772744"/>
            <a:ext cx="5306031" cy="5306480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56" h="8357">
                <a:moveTo>
                  <a:pt x="664" y="0"/>
                </a:moveTo>
                <a:lnTo>
                  <a:pt x="6995" y="0"/>
                </a:lnTo>
                <a:cubicBezTo>
                  <a:pt x="7747" y="0"/>
                  <a:pt x="8356" y="609"/>
                  <a:pt x="8356" y="1361"/>
                </a:cubicBezTo>
                <a:lnTo>
                  <a:pt x="8356" y="7693"/>
                </a:lnTo>
                <a:lnTo>
                  <a:pt x="7693" y="8357"/>
                </a:lnTo>
                <a:lnTo>
                  <a:pt x="0" y="664"/>
                </a:lnTo>
                <a:lnTo>
                  <a:pt x="66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5"/>
            </p:custDataLst>
          </p:nvPr>
        </p:nvSpPr>
        <p:spPr>
          <a:xfrm rot="2700000">
            <a:off x="-2071370" y="1442085"/>
            <a:ext cx="3954145" cy="3968115"/>
          </a:xfrm>
          <a:custGeom>
            <a:avLst/>
            <a:gdLst>
              <a:gd name="connsiteX0" fmla="*/ 3973761 w 4285281"/>
              <a:gd name="connsiteY0" fmla="*/ 3973762 h 3973762"/>
              <a:gd name="connsiteX1" fmla="*/ 0 w 4285281"/>
              <a:gd name="connsiteY1" fmla="*/ 1 h 3973762"/>
              <a:gd name="connsiteX2" fmla="*/ 3733660 w 4285281"/>
              <a:gd name="connsiteY2" fmla="*/ 0 h 3973762"/>
              <a:gd name="connsiteX3" fmla="*/ 4285281 w 4285281"/>
              <a:gd name="connsiteY3" fmla="*/ 551621 h 3973762"/>
              <a:gd name="connsiteX4" fmla="*/ 4285281 w 4285281"/>
              <a:gd name="connsiteY4" fmla="*/ 3662241 h 397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0" h="6310">
                <a:moveTo>
                  <a:pt x="0" y="0"/>
                </a:moveTo>
                <a:lnTo>
                  <a:pt x="4950" y="0"/>
                </a:lnTo>
                <a:cubicBezTo>
                  <a:pt x="5701" y="0"/>
                  <a:pt x="6310" y="609"/>
                  <a:pt x="6310" y="1361"/>
                </a:cubicBezTo>
                <a:lnTo>
                  <a:pt x="6310" y="631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tile tx="-2387600" ty="-25400" sx="100000" sy="100000" flip="xy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0" grpId="1" animBg="1"/>
      <p:bldP spid="2" grpId="0" bldLvl="0" animBg="1"/>
      <p:bldP spid="2" grpId="1" animBg="1"/>
      <p:bldP spid="15" grpId="0"/>
      <p:bldP spid="15" grpId="1"/>
      <p:bldP spid="16" grpId="0"/>
      <p:bldP spid="16" grpId="1"/>
      <p:bldP spid="10" grpId="0"/>
      <p:bldP spid="10" grpId="1"/>
      <p:bldP spid="11" grpId="0" bldLvl="0" animBg="1"/>
      <p:bldP spid="11" grpId="1" animBg="1"/>
      <p:bldP spid="12" grpId="0" bldLvl="0" animBg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PA" val="v5.2.2"/>
  <p:tag name="KSO_WM_BEAUTIFY_FLAG" val=""/>
</p:tagLst>
</file>

<file path=ppt/tags/tag104.xml><?xml version="1.0" encoding="utf-8"?>
<p:tagLst xmlns:p="http://schemas.openxmlformats.org/presentationml/2006/main">
  <p:tag name="PA" val="v5.2.2"/>
  <p:tag name="KSO_WM_BEAUTIFY_FLAG" val=""/>
</p:tagLst>
</file>

<file path=ppt/tags/tag105.xml><?xml version="1.0" encoding="utf-8"?>
<p:tagLst xmlns:p="http://schemas.openxmlformats.org/presentationml/2006/main">
  <p:tag name="PA" val="v5.2.2"/>
  <p:tag name="KSO_WM_BEAUTIFY_FLAG" val=""/>
</p:tagLst>
</file>

<file path=ppt/tags/tag106.xml><?xml version="1.0" encoding="utf-8"?>
<p:tagLst xmlns:p="http://schemas.openxmlformats.org/presentationml/2006/main">
  <p:tag name="PA" val="v5.2.2"/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PA" val="v5.2.2"/>
  <p:tag name="KSO_WM_BEAUTIFY_FLAG" val=""/>
</p:tagLst>
</file>

<file path=ppt/tags/tag113.xml><?xml version="1.0" encoding="utf-8"?>
<p:tagLst xmlns:p="http://schemas.openxmlformats.org/presentationml/2006/main">
  <p:tag name="PA" val="v5.2.2"/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PA" val="v5.2.2"/>
  <p:tag name="KSO_WM_BEAUTIFY_FLAG" val=""/>
</p:tagLst>
</file>

<file path=ppt/tags/tag122.xml><?xml version="1.0" encoding="utf-8"?>
<p:tagLst xmlns:p="http://schemas.openxmlformats.org/presentationml/2006/main">
  <p:tag name="PA" val="v5.2.2"/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PA" val="v5.2.2"/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PA" val="v5.2.2"/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PA" val="v5.2.2"/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PA" val="v5.2.2"/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PA" val="v5.2.2"/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PA" val="v5.2.2"/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PP_MARK_KEY" val="7bbc8c70-c8b0-484d-bd5d-0464fd1649aa"/>
  <p:tag name="COMMONDATA" val="eyJjb3VudCI6MSwiaGRpZCI6IjRhYzNkZjM5NGI2NDRjNWZjZjA3ZDUzNThmNTM0NzY2IiwidXNlckNvdW50IjoxfQ=="/>
  <p:tag name="commondata" val="eyJjb3VudCI6MiwiaGRpZCI6IjRhYzNkZjM5NGI2NDRjNWZjZjA3ZDUzNThmNTM0NzY2IiwidXNlckNvdW50IjoyfQ==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PA" val="v5.2.2"/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PA" val="v5.2.2"/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PA" val="v5.2.2"/>
  <p:tag name="KSO_WM_BEAUTIFY_FLAG" val=""/>
</p:tagLst>
</file>

<file path=ppt/tags/tag78.xml><?xml version="1.0" encoding="utf-8"?>
<p:tagLst xmlns:p="http://schemas.openxmlformats.org/presentationml/2006/main">
  <p:tag name="PA" val="v5.2.2"/>
  <p:tag name="KSO_WM_BEAUTIFY_FLAG" val=""/>
</p:tagLst>
</file>

<file path=ppt/tags/tag79.xml><?xml version="1.0" encoding="utf-8"?>
<p:tagLst xmlns:p="http://schemas.openxmlformats.org/presentationml/2006/main">
  <p:tag name="PA" val="v5.2.2"/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PA" val="v5.2.2"/>
  <p:tag name="KSO_WM_BEAUTIFY_FLAG" val=""/>
</p:tagLst>
</file>

<file path=ppt/tags/tag81.xml><?xml version="1.0" encoding="utf-8"?>
<p:tagLst xmlns:p="http://schemas.openxmlformats.org/presentationml/2006/main">
  <p:tag name="PA" val="v5.2.2"/>
  <p:tag name="KSO_WM_BEAUTIFY_FLAG" val=""/>
</p:tagLst>
</file>

<file path=ppt/tags/tag82.xml><?xml version="1.0" encoding="utf-8"?>
<p:tagLst xmlns:p="http://schemas.openxmlformats.org/presentationml/2006/main">
  <p:tag name="PA" val="v5.2.2"/>
  <p:tag name="KSO_WM_BEAUTIFY_FLAG" val=""/>
</p:tagLst>
</file>

<file path=ppt/tags/tag83.xml><?xml version="1.0" encoding="utf-8"?>
<p:tagLst xmlns:p="http://schemas.openxmlformats.org/presentationml/2006/main">
  <p:tag name="PA" val="v5.2.2"/>
  <p:tag name="KSO_WM_BEAUTIFY_FLAG" val=""/>
</p:tagLst>
</file>

<file path=ppt/tags/tag84.xml><?xml version="1.0" encoding="utf-8"?>
<p:tagLst xmlns:p="http://schemas.openxmlformats.org/presentationml/2006/main">
  <p:tag name="PA" val="v5.2.2"/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ExtraLight"/>
        <a:ea typeface=""/>
        <a:cs typeface=""/>
        <a:font script="Jpan" typeface="ＭＳ Ｐゴシック"/>
        <a:font script="Hang" typeface="맑은 고딕"/>
        <a:font script="Hans" typeface="思源黑体 CN Extra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1693</Words>
  <Application>WPS 演示</Application>
  <PresentationFormat>宽屏</PresentationFormat>
  <Paragraphs>175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2" baseType="lpstr">
      <vt:lpstr>Arial</vt:lpstr>
      <vt:lpstr>宋体</vt:lpstr>
      <vt:lpstr>Wingdings</vt:lpstr>
      <vt:lpstr>思源黑体 CN ExtraLight</vt:lpstr>
      <vt:lpstr>HarmonyOS Sans SC</vt:lpstr>
      <vt:lpstr>思源黑体 CN Light</vt:lpstr>
      <vt:lpstr>华文新魏</vt:lpstr>
      <vt:lpstr>HarmonyOS Sans SC Black</vt:lpstr>
      <vt:lpstr>Algerian</vt:lpstr>
      <vt:lpstr>思源黑体 CN Bold</vt:lpstr>
      <vt:lpstr>黑体</vt:lpstr>
      <vt:lpstr>微软雅黑</vt:lpstr>
      <vt:lpstr>标准粗黑</vt:lpstr>
      <vt:lpstr>Microsoft JhengHei</vt:lpstr>
      <vt:lpstr>Cambria</vt:lpstr>
      <vt:lpstr>华文中宋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zhangyan</dc:creator>
  <cp:lastModifiedBy>柯宇</cp:lastModifiedBy>
  <cp:revision>61</cp:revision>
  <dcterms:created xsi:type="dcterms:W3CDTF">2023-03-09T03:36:00Z</dcterms:created>
  <dcterms:modified xsi:type="dcterms:W3CDTF">2024-12-05T03:42:36Z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2C37FF5D48F94C5F97671C5619382699_11</vt:lpwstr>
  </property>
  <property fmtid="{D5CDD505-2E9C-101B-9397-08002B2CF9AE}" pid="3" name="KSOProductBuildVer">
    <vt:lpwstr>2052-12.1.0.15990</vt:lpwstr>
  </property>
  <property fmtid="{D5CDD505-2E9C-101B-9397-08002B2CF9AE}" pid="4" name="KSOTemplateUUID">
    <vt:lpwstr>v1.0_mb_2zchTg1CpA++nSZJ7Nx69Q==</vt:lpwstr>
  </property>
</Properties>
</file>

<file path=docProps/thumbnail.jpeg>
</file>